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65" r:id="rId4"/>
    <p:sldId id="260" r:id="rId5"/>
    <p:sldId id="281" r:id="rId6"/>
    <p:sldId id="259" r:id="rId7"/>
    <p:sldId id="264" r:id="rId8"/>
    <p:sldId id="303" r:id="rId9"/>
    <p:sldId id="270" r:id="rId10"/>
    <p:sldId id="277" r:id="rId11"/>
    <p:sldId id="302" r:id="rId12"/>
    <p:sldId id="273" r:id="rId13"/>
    <p:sldId id="283" r:id="rId14"/>
    <p:sldId id="284" r:id="rId15"/>
    <p:sldId id="306" r:id="rId16"/>
    <p:sldId id="307" r:id="rId17"/>
    <p:sldId id="308" r:id="rId18"/>
    <p:sldId id="309" r:id="rId19"/>
    <p:sldId id="266" r:id="rId20"/>
    <p:sldId id="271" r:id="rId21"/>
    <p:sldId id="278" r:id="rId22"/>
    <p:sldId id="279" r:id="rId23"/>
    <p:sldId id="280" r:id="rId24"/>
    <p:sldId id="304" r:id="rId25"/>
    <p:sldId id="272" r:id="rId26"/>
    <p:sldId id="261" r:id="rId27"/>
    <p:sldId id="305" r:id="rId28"/>
    <p:sldId id="274" r:id="rId29"/>
    <p:sldId id="285" r:id="rId30"/>
    <p:sldId id="286" r:id="rId31"/>
    <p:sldId id="289" r:id="rId32"/>
    <p:sldId id="290" r:id="rId33"/>
    <p:sldId id="292" r:id="rId34"/>
    <p:sldId id="291" r:id="rId35"/>
    <p:sldId id="293" r:id="rId36"/>
    <p:sldId id="294" r:id="rId37"/>
    <p:sldId id="295" r:id="rId38"/>
    <p:sldId id="296" r:id="rId39"/>
    <p:sldId id="287" r:id="rId40"/>
    <p:sldId id="298" r:id="rId41"/>
    <p:sldId id="297" r:id="rId42"/>
    <p:sldId id="275" r:id="rId43"/>
    <p:sldId id="301" r:id="rId44"/>
    <p:sldId id="299" r:id="rId45"/>
    <p:sldId id="276" r:id="rId46"/>
    <p:sldId id="300" r:id="rId47"/>
    <p:sldId id="282" r:id="rId4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01E9"/>
    <a:srgbClr val="335B9D"/>
    <a:srgbClr val="2677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__MY\SCUOLA\tesi\dati_usati\progetto\statistiche\z7_V2V\543_numero_obu\dets_boztl14400_0.5_1xVS2x_car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__MY\SCUOLA\tesi\dati_usati\progetto\statistiche\z7_V2V\543_numero_obu\dets_boztl14400_0.5_1xVS2x_ca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it-IT"/>
              <a:t>Grandezza media gruppi</a:t>
            </a:r>
          </a:p>
        </c:rich>
      </c:tx>
      <c:layout>
        <c:manualLayout>
          <c:xMode val="edge"/>
          <c:yMode val="edge"/>
          <c:x val="0.31818181818181873"/>
          <c:y val="3.343465045592705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450592885375507"/>
          <c:y val="0.20668693009118541"/>
          <c:w val="0.82608695652173914"/>
          <c:h val="0.59878419452887732"/>
        </c:manualLayout>
      </c:layout>
      <c:lineChart>
        <c:grouping val="standard"/>
        <c:ser>
          <c:idx val="0"/>
          <c:order val="0"/>
          <c:tx>
            <c:strRef>
              <c:f>Foglio1!$L$65</c:f>
              <c:strCache>
                <c:ptCount val="1"/>
                <c:pt idx="0">
                  <c:v>GRP LEN</c:v>
                </c:pt>
              </c:strCache>
            </c:strRef>
          </c:tx>
          <c:spPr>
            <a:ln w="38100">
              <a:solidFill>
                <a:srgbClr val="004586"/>
              </a:solidFill>
              <a:prstDash val="solid"/>
            </a:ln>
          </c:spPr>
          <c:marker>
            <c:symbol val="none"/>
          </c:marker>
          <c:trendline>
            <c:spPr>
              <a:ln w="3175">
                <a:solidFill>
                  <a:srgbClr val="004586"/>
                </a:solidFill>
                <a:prstDash val="solid"/>
              </a:ln>
            </c:spPr>
            <c:trendlineType val="log"/>
            <c:dispRSqr val="1"/>
            <c:dispEq val="1"/>
            <c:trendlineLbl>
              <c:layout>
                <c:manualLayout>
                  <c:x val="-3.020077211877006E-2"/>
                  <c:y val="0.18327464645634539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</c:trendlineLbl>
          </c:trendline>
          <c:cat>
            <c:numRef>
              <c:f>Foglio1!$K$66:$K$70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51</c:v>
                </c:pt>
                <c:pt idx="3">
                  <c:v>81</c:v>
                </c:pt>
                <c:pt idx="4">
                  <c:v>108</c:v>
                </c:pt>
              </c:numCache>
            </c:numRef>
          </c:cat>
          <c:val>
            <c:numRef>
              <c:f>Foglio1!$L$66:$L$70</c:f>
              <c:numCache>
                <c:formatCode>General</c:formatCode>
                <c:ptCount val="5"/>
                <c:pt idx="0">
                  <c:v>0</c:v>
                </c:pt>
                <c:pt idx="1">
                  <c:v>2.6915999999999998</c:v>
                </c:pt>
                <c:pt idx="2">
                  <c:v>3.8179019607843152</c:v>
                </c:pt>
                <c:pt idx="3">
                  <c:v>4.6342592592592533</c:v>
                </c:pt>
                <c:pt idx="4">
                  <c:v>4.8749814814814805</c:v>
                </c:pt>
              </c:numCache>
            </c:numRef>
          </c:val>
        </c:ser>
        <c:marker val="1"/>
        <c:axId val="72615040"/>
        <c:axId val="72616960"/>
      </c:lineChart>
      <c:catAx>
        <c:axId val="726150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/>
                  <a:t>Numero di OBU coinvolte</a:t>
                </a:r>
              </a:p>
            </c:rich>
          </c:tx>
          <c:layout>
            <c:manualLayout>
              <c:xMode val="edge"/>
              <c:yMode val="edge"/>
              <c:x val="0.39723320158102765"/>
              <c:y val="0.8875379939209725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72616960"/>
        <c:crossesAt val="0"/>
        <c:auto val="1"/>
        <c:lblAlgn val="ctr"/>
        <c:lblOffset val="100"/>
        <c:tickLblSkip val="1"/>
        <c:tickMarkSkip val="1"/>
      </c:catAx>
      <c:valAx>
        <c:axId val="72616960"/>
        <c:scaling>
          <c:orientation val="minMax"/>
          <c:max val="5"/>
          <c:min val="0"/>
        </c:scaling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dirty="0"/>
                  <a:t>Grandezza del gruppo (OBU)</a:t>
                </a:r>
              </a:p>
            </c:rich>
          </c:tx>
          <c:layout>
            <c:manualLayout>
              <c:xMode val="edge"/>
              <c:yMode val="edge"/>
              <c:x val="1.3229943302656462E-2"/>
              <c:y val="0.191364921648524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72615040"/>
        <c:crosses val="autoZero"/>
        <c:crossBetween val="midCat"/>
      </c:valAx>
      <c:spPr>
        <a:noFill/>
        <a:ln w="3175">
          <a:solidFill>
            <a:srgbClr val="B3B3B3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it-IT"/>
              <a:t>Cambiamento medio nei gruppi</a:t>
            </a:r>
          </a:p>
        </c:rich>
      </c:tx>
      <c:layout>
        <c:manualLayout>
          <c:xMode val="edge"/>
          <c:yMode val="edge"/>
          <c:x val="0.27075098814229248"/>
          <c:y val="3.343465045592704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450592885375507"/>
          <c:y val="0.20668693009118541"/>
          <c:w val="0.82608695652173914"/>
          <c:h val="0.59878419452887643"/>
        </c:manualLayout>
      </c:layout>
      <c:lineChart>
        <c:grouping val="standard"/>
        <c:ser>
          <c:idx val="0"/>
          <c:order val="0"/>
          <c:tx>
            <c:strRef>
              <c:f>Foglio1!$M$65</c:f>
              <c:strCache>
                <c:ptCount val="1"/>
                <c:pt idx="0">
                  <c:v>GRP CHxS</c:v>
                </c:pt>
              </c:strCache>
            </c:strRef>
          </c:tx>
          <c:spPr>
            <a:ln w="38100">
              <a:solidFill>
                <a:srgbClr val="004586"/>
              </a:solidFill>
              <a:prstDash val="solid"/>
            </a:ln>
          </c:spPr>
          <c:marker>
            <c:symbol val="none"/>
          </c:marker>
          <c:trendline>
            <c:spPr>
              <a:ln w="3175">
                <a:solidFill>
                  <a:srgbClr val="004586"/>
                </a:solidFill>
                <a:prstDash val="solid"/>
              </a:ln>
            </c:spPr>
            <c:trendlineType val="log"/>
            <c:dispRSqr val="1"/>
            <c:dispEq val="1"/>
            <c:trendlineLbl>
              <c:layout>
                <c:manualLayout>
                  <c:x val="-7.4903130330656098E-2"/>
                  <c:y val="0.24082458760483047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</c:trendlineLbl>
          </c:trendline>
          <c:cat>
            <c:numRef>
              <c:f>Foglio1!$K$66:$K$70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51</c:v>
                </c:pt>
                <c:pt idx="3">
                  <c:v>81</c:v>
                </c:pt>
                <c:pt idx="4">
                  <c:v>108</c:v>
                </c:pt>
              </c:numCache>
            </c:numRef>
          </c:cat>
          <c:val>
            <c:numRef>
              <c:f>Foglio1!$M$66:$M$70</c:f>
              <c:numCache>
                <c:formatCode>General</c:formatCode>
                <c:ptCount val="5"/>
                <c:pt idx="0">
                  <c:v>0</c:v>
                </c:pt>
                <c:pt idx="1">
                  <c:v>0.27630400000000038</c:v>
                </c:pt>
                <c:pt idx="2">
                  <c:v>0.53871960784313788</c:v>
                </c:pt>
                <c:pt idx="3">
                  <c:v>0.67072716049382852</c:v>
                </c:pt>
                <c:pt idx="4">
                  <c:v>0.67608888888888974</c:v>
                </c:pt>
              </c:numCache>
            </c:numRef>
          </c:val>
        </c:ser>
        <c:marker val="1"/>
        <c:axId val="72658304"/>
        <c:axId val="72672768"/>
      </c:lineChart>
      <c:catAx>
        <c:axId val="726583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/>
                  <a:t>Numero di OBU coinvolte</a:t>
                </a:r>
              </a:p>
            </c:rich>
          </c:tx>
          <c:layout>
            <c:manualLayout>
              <c:xMode val="edge"/>
              <c:yMode val="edge"/>
              <c:x val="0.36916320028212418"/>
              <c:y val="0.9181895062842776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72672768"/>
        <c:crossesAt val="0"/>
        <c:auto val="1"/>
        <c:lblAlgn val="ctr"/>
        <c:lblOffset val="100"/>
        <c:tickLblSkip val="1"/>
        <c:tickMarkSkip val="1"/>
      </c:catAx>
      <c:valAx>
        <c:axId val="72672768"/>
        <c:scaling>
          <c:orientation val="minMax"/>
          <c:max val="0.70000000000000062"/>
          <c:min val="0"/>
        </c:scaling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/>
                  <a:t>Cambiamneti per secondo</a:t>
                </a:r>
              </a:p>
            </c:rich>
          </c:tx>
          <c:layout>
            <c:manualLayout>
              <c:xMode val="edge"/>
              <c:yMode val="edge"/>
              <c:x val="1.2907278695352591E-2"/>
              <c:y val="0.1634958259583808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72658304"/>
        <c:crosses val="autoZero"/>
        <c:crossBetween val="midCat"/>
        <c:majorUnit val="0.1"/>
        <c:minorUnit val="0.05"/>
      </c:valAx>
      <c:spPr>
        <a:noFill/>
        <a:ln w="3175">
          <a:solidFill>
            <a:srgbClr val="B3B3B3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1268A-E11D-47DE-B33D-7680722D8889}" type="datetimeFigureOut">
              <a:rPr lang="it-IT" smtClean="0"/>
              <a:pPr/>
              <a:t>21/09/2010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38A29-7E61-48EE-9F78-1D60DA07FDD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38A29-7E61-48EE-9F78-1D60DA07FDD3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2947-C319-4EEC-B0B8-3CB85C1A1D19}" type="datetimeFigureOut">
              <a:rPr lang="it-IT" smtClean="0"/>
              <a:pPr/>
              <a:t>21/09/2010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5ACA-6929-4BE5-92A1-4BB16B8ACAC9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2947-C319-4EEC-B0B8-3CB85C1A1D19}" type="datetimeFigureOut">
              <a:rPr lang="it-IT" smtClean="0"/>
              <a:pPr/>
              <a:t>21/09/2010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5ACA-6929-4BE5-92A1-4BB16B8ACAC9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2947-C319-4EEC-B0B8-3CB85C1A1D19}" type="datetimeFigureOut">
              <a:rPr lang="it-IT" smtClean="0"/>
              <a:pPr/>
              <a:t>21/09/2010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5ACA-6929-4BE5-92A1-4BB16B8ACAC9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2947-C319-4EEC-B0B8-3CB85C1A1D19}" type="datetimeFigureOut">
              <a:rPr lang="it-IT" smtClean="0"/>
              <a:pPr/>
              <a:t>21/09/2010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5ACA-6929-4BE5-92A1-4BB16B8ACAC9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2947-C319-4EEC-B0B8-3CB85C1A1D19}" type="datetimeFigureOut">
              <a:rPr lang="it-IT" smtClean="0"/>
              <a:pPr/>
              <a:t>21/09/2010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5ACA-6929-4BE5-92A1-4BB16B8ACAC9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2947-C319-4EEC-B0B8-3CB85C1A1D19}" type="datetimeFigureOut">
              <a:rPr lang="it-IT" smtClean="0"/>
              <a:pPr/>
              <a:t>21/09/2010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5ACA-6929-4BE5-92A1-4BB16B8ACAC9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2947-C319-4EEC-B0B8-3CB85C1A1D19}" type="datetimeFigureOut">
              <a:rPr lang="it-IT" smtClean="0"/>
              <a:pPr/>
              <a:t>21/09/2010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5ACA-6929-4BE5-92A1-4BB16B8ACAC9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2947-C319-4EEC-B0B8-3CB85C1A1D19}" type="datetimeFigureOut">
              <a:rPr lang="it-IT" smtClean="0"/>
              <a:pPr/>
              <a:t>21/09/2010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5ACA-6929-4BE5-92A1-4BB16B8ACAC9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2947-C319-4EEC-B0B8-3CB85C1A1D19}" type="datetimeFigureOut">
              <a:rPr lang="it-IT" smtClean="0"/>
              <a:pPr/>
              <a:t>21/09/2010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5ACA-6929-4BE5-92A1-4BB16B8ACAC9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2947-C319-4EEC-B0B8-3CB85C1A1D19}" type="datetimeFigureOut">
              <a:rPr lang="it-IT" smtClean="0"/>
              <a:pPr/>
              <a:t>21/09/2010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5ACA-6929-4BE5-92A1-4BB16B8ACAC9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2947-C319-4EEC-B0B8-3CB85C1A1D19}" type="datetimeFigureOut">
              <a:rPr lang="it-IT" smtClean="0"/>
              <a:pPr/>
              <a:t>21/09/2010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5ACA-6929-4BE5-92A1-4BB16B8ACAC9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12947-C319-4EEC-B0B8-3CB85C1A1D19}" type="datetimeFigureOut">
              <a:rPr lang="it-IT" smtClean="0"/>
              <a:pPr/>
              <a:t>21/09/2010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85ACA-6929-4BE5-92A1-4BB16B8ACAC9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18.jpeg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4" Type="http://schemas.openxmlformats.org/officeDocument/2006/relationships/image" Target="../media/image38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7" Type="http://schemas.openxmlformats.org/officeDocument/2006/relationships/image" Target="../media/image76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207167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itchFamily="2" charset="0"/>
                <a:ea typeface="SimSun" pitchFamily="2" charset="-122"/>
                <a:cs typeface="Aharoni" pitchFamily="2" charset="-79"/>
              </a:rPr>
              <a:t>Tecniche Communication-saving</a:t>
            </a:r>
          </a:p>
          <a:p>
            <a:pPr algn="ctr"/>
            <a:r>
              <a:rPr lang="it-IT" sz="4000" b="1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itchFamily="2" charset="0"/>
                <a:ea typeface="SimSun" pitchFamily="2" charset="-122"/>
                <a:cs typeface="Aharoni" pitchFamily="2" charset="-79"/>
              </a:rPr>
              <a:t>per l’Acquisizione Dati nel Sistema </a:t>
            </a:r>
          </a:p>
          <a:p>
            <a:pPr algn="ctr"/>
            <a:r>
              <a:rPr lang="it-IT" sz="4000" b="1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itchFamily="2" charset="0"/>
                <a:ea typeface="SimSun" pitchFamily="2" charset="-122"/>
                <a:cs typeface="Aharoni" pitchFamily="2" charset="-79"/>
              </a:rPr>
              <a:t>di Trasporto Intelligente Pegasus</a:t>
            </a:r>
            <a:endParaRPr lang="it-IT" sz="2800" b="1" dirty="0"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itchFamily="2" charset="0"/>
              <a:ea typeface="SimSun" pitchFamily="2" charset="-122"/>
              <a:cs typeface="Aharoni" pitchFamily="2" charset="-79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28572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accent1"/>
                </a:solidFill>
                <a:latin typeface="Andalus" pitchFamily="18" charset="-78"/>
                <a:cs typeface="Andalus" pitchFamily="18" charset="-78"/>
              </a:rPr>
              <a:t>UNIVERSITÀ DEGLI </a:t>
            </a:r>
            <a:r>
              <a:rPr lang="it-IT" sz="2000" b="1" dirty="0" smtClean="0">
                <a:solidFill>
                  <a:schemeClr val="accent1"/>
                </a:solidFill>
                <a:latin typeface="Andalus" pitchFamily="18" charset="-78"/>
                <a:cs typeface="Andalus" pitchFamily="18" charset="-78"/>
              </a:rPr>
              <a:t>STUDI </a:t>
            </a:r>
            <a:r>
              <a:rPr lang="it-IT" sz="2000" b="1" dirty="0" err="1" smtClean="0">
                <a:solidFill>
                  <a:schemeClr val="accent1"/>
                </a:solidFill>
                <a:latin typeface="Andalus" pitchFamily="18" charset="-78"/>
                <a:cs typeface="Andalus" pitchFamily="18" charset="-78"/>
              </a:rPr>
              <a:t>DI</a:t>
            </a:r>
            <a:r>
              <a:rPr lang="it-IT" sz="2000" b="1" dirty="0" smtClean="0">
                <a:solidFill>
                  <a:schemeClr val="accent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it-IT" sz="2000" b="1" dirty="0">
                <a:solidFill>
                  <a:schemeClr val="accent1"/>
                </a:solidFill>
                <a:latin typeface="Andalus" pitchFamily="18" charset="-78"/>
                <a:cs typeface="Andalus" pitchFamily="18" charset="-78"/>
              </a:rPr>
              <a:t>MODENA E REGGIO EMILIA</a:t>
            </a:r>
          </a:p>
          <a:p>
            <a:pPr algn="ctr"/>
            <a:endParaRPr lang="it-IT" sz="1200" b="1" dirty="0" smtClean="0">
              <a:solidFill>
                <a:schemeClr val="accent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it-IT" sz="2000" b="1" dirty="0" smtClean="0">
                <a:solidFill>
                  <a:schemeClr val="accent1"/>
                </a:solidFill>
                <a:latin typeface="Andalus" pitchFamily="18" charset="-78"/>
                <a:cs typeface="Andalus" pitchFamily="18" charset="-78"/>
              </a:rPr>
              <a:t>Facoltà </a:t>
            </a:r>
            <a:r>
              <a:rPr lang="it-IT" sz="2000" b="1" dirty="0">
                <a:solidFill>
                  <a:schemeClr val="accent1"/>
                </a:solidFill>
                <a:latin typeface="Andalus" pitchFamily="18" charset="-78"/>
                <a:cs typeface="Andalus" pitchFamily="18" charset="-78"/>
              </a:rPr>
              <a:t>di Scienze Matematiche, Fisiche e Naturali</a:t>
            </a:r>
          </a:p>
          <a:p>
            <a:pPr algn="ctr"/>
            <a:r>
              <a:rPr lang="it-IT" sz="2000" b="1" dirty="0">
                <a:solidFill>
                  <a:schemeClr val="accent1"/>
                </a:solidFill>
                <a:latin typeface="Andalus" pitchFamily="18" charset="-78"/>
                <a:cs typeface="Andalus" pitchFamily="18" charset="-78"/>
              </a:rPr>
              <a:t>Corso di Laurea M</a:t>
            </a:r>
            <a:r>
              <a:rPr lang="it-IT" sz="2000" b="1" dirty="0" smtClean="0">
                <a:solidFill>
                  <a:schemeClr val="accent1"/>
                </a:solidFill>
                <a:latin typeface="Andalus" pitchFamily="18" charset="-78"/>
                <a:cs typeface="Andalus" pitchFamily="18" charset="-78"/>
              </a:rPr>
              <a:t>agistrale in </a:t>
            </a:r>
            <a:r>
              <a:rPr lang="it-IT" sz="2000" b="1" dirty="0">
                <a:solidFill>
                  <a:schemeClr val="accent1"/>
                </a:solidFill>
                <a:latin typeface="Andalus" pitchFamily="18" charset="-78"/>
                <a:cs typeface="Andalus" pitchFamily="18" charset="-78"/>
              </a:rPr>
              <a:t>Informatica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0" y="5715016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Tesi di Laurea di: Marcello Pietri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786314" y="5715016"/>
            <a:ext cx="435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Relatore: prof. Riccardo Martoglia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Stato dell’arte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63" y="1428736"/>
            <a:ext cx="8715436" cy="5000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Necessità di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dati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reali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sul traffico 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in formato digitale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ccia angolare in su 5"/>
          <p:cNvSpPr/>
          <p:nvPr/>
        </p:nvSpPr>
        <p:spPr>
          <a:xfrm rot="5400000">
            <a:off x="851452" y="1934541"/>
            <a:ext cx="428628" cy="41714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357257" y="2000240"/>
            <a:ext cx="7786742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Utilizzo del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simulatore di traffico 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Vissim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reccia angolare in su 9"/>
          <p:cNvSpPr/>
          <p:nvPr/>
        </p:nvSpPr>
        <p:spPr>
          <a:xfrm rot="5400000">
            <a:off x="1831772" y="2525858"/>
            <a:ext cx="428628" cy="37752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2311164" y="2571744"/>
            <a:ext cx="6832835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Implica l’utilizzo di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scenari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 reali ad hoc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428563" y="3429000"/>
            <a:ext cx="8715436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Necessità di un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 simulatore di OBU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al fine di testare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le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tecniche communication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-saving 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e le strategie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V2V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857191" y="4429133"/>
            <a:ext cx="8286808" cy="571504"/>
            <a:chOff x="857192" y="4286257"/>
            <a:chExt cx="8286808" cy="571504"/>
          </a:xfrm>
        </p:grpSpPr>
        <p:sp>
          <p:nvSpPr>
            <p:cNvPr id="20" name="Freccia angolare in su 19"/>
            <p:cNvSpPr/>
            <p:nvPr/>
          </p:nvSpPr>
          <p:spPr>
            <a:xfrm rot="5400000">
              <a:off x="851453" y="4291996"/>
              <a:ext cx="428628" cy="417149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Segnaposto contenuto 2"/>
            <p:cNvSpPr txBox="1">
              <a:spLocks/>
            </p:cNvSpPr>
            <p:nvPr/>
          </p:nvSpPr>
          <p:spPr>
            <a:xfrm>
              <a:off x="1357258" y="4357695"/>
              <a:ext cx="7786742" cy="5000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it-IT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5B9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ranklin Gothic Demi" pitchFamily="34" charset="0"/>
                  <a:ea typeface="+mn-ea"/>
                  <a:cs typeface="+mn-cs"/>
                </a:rPr>
                <a:t>Creazione del </a:t>
              </a:r>
              <a:r>
                <a:rPr kumimoji="0" lang="it-IT" sz="2400" b="0" i="0" u="none" strike="noStrike" kern="1200" cap="none" spc="0" normalizeH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ranklin Gothic Demi" pitchFamily="34" charset="0"/>
                  <a:ea typeface="+mn-ea"/>
                  <a:cs typeface="+mn-cs"/>
                </a:rPr>
                <a:t>simulatore</a:t>
              </a:r>
              <a:endPara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5" name="Segnaposto contenuto 2"/>
          <p:cNvSpPr txBox="1">
            <a:spLocks/>
          </p:cNvSpPr>
          <p:nvPr/>
        </p:nvSpPr>
        <p:spPr>
          <a:xfrm>
            <a:off x="0" y="500042"/>
            <a:ext cx="9144000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    In letteratura no</a:t>
            </a:r>
            <a:r>
              <a:rPr lang="it-IT" sz="2500" b="1" baseline="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n</a:t>
            </a:r>
            <a:r>
              <a:rPr lang="it-IT" sz="2500" b="1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sono presenti analisi o ambienti di</a:t>
            </a: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 </a:t>
            </a: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sviluppo </a:t>
            </a: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per le</a:t>
            </a:r>
            <a:r>
              <a:rPr kumimoji="0" lang="it-IT" sz="2500" b="1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 tecniche communication-saving :</a:t>
            </a:r>
            <a:endParaRPr kumimoji="0" lang="it-IT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Freccia angolare in su 18"/>
          <p:cNvSpPr/>
          <p:nvPr/>
        </p:nvSpPr>
        <p:spPr>
          <a:xfrm rot="5400000">
            <a:off x="1825981" y="5174886"/>
            <a:ext cx="428628" cy="36587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Segnaposto contenuto 2"/>
          <p:cNvSpPr txBox="1">
            <a:spLocks/>
          </p:cNvSpPr>
          <p:nvPr/>
        </p:nvSpPr>
        <p:spPr>
          <a:xfrm>
            <a:off x="2314310" y="5214950"/>
            <a:ext cx="6829689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Analisi, progetto e sviluppo del software</a:t>
            </a:r>
            <a:endParaRPr kumimoji="0" lang="it-IT" sz="2400" b="0" i="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23" name="Freccia angolare in su 22"/>
          <p:cNvSpPr/>
          <p:nvPr/>
        </p:nvSpPr>
        <p:spPr>
          <a:xfrm rot="5400000">
            <a:off x="2654910" y="5889266"/>
            <a:ext cx="428628" cy="36587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Segnaposto contenuto 2"/>
          <p:cNvSpPr txBox="1">
            <a:spLocks/>
          </p:cNvSpPr>
          <p:nvPr/>
        </p:nvSpPr>
        <p:spPr>
          <a:xfrm>
            <a:off x="3143240" y="5929330"/>
            <a:ext cx="6000760" cy="1071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0" i="1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Testing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 e validazione dei risultati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Analisi sperimentale</a:t>
            </a:r>
            <a:endParaRPr kumimoji="0" lang="it-IT" sz="2400" b="0" i="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0" i="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0" y="2428868"/>
            <a:ext cx="9144000" cy="1143008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Titolo 6"/>
          <p:cNvSpPr txBox="1">
            <a:spLocks/>
          </p:cNvSpPr>
          <p:nvPr/>
        </p:nvSpPr>
        <p:spPr>
          <a:xfrm>
            <a:off x="214282" y="214290"/>
            <a:ext cx="8929718" cy="6429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Argomenti della tesi:</a:t>
            </a: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 Stato dell’arte</a:t>
            </a:r>
          </a:p>
          <a:p>
            <a:pPr lvl="0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it-IT" sz="36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Analisi e progetto del simulatore</a:t>
            </a:r>
            <a:endParaRPr kumimoji="0" lang="it-IT" sz="3600" b="0" i="0" u="none" strike="noStrike" kern="1200" cap="none" spc="0" normalizeH="0" baseline="0" noProof="0" dirty="0" smtClean="0">
              <a:ln>
                <a:noFill/>
              </a:ln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it-IT" sz="36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j-ea"/>
                <a:cs typeface="+mj-cs"/>
              </a:rPr>
              <a:t> Creazione degli scenari</a:t>
            </a: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 Simulazioni</a:t>
            </a:r>
            <a:r>
              <a:rPr kumimoji="0" lang="it-IT" sz="3600" b="0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 di traffico</a:t>
            </a:r>
            <a:endParaRPr lang="it-IT" sz="3600" dirty="0" smtClean="0"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ea typeface="+mj-ea"/>
              <a:cs typeface="+mj-cs"/>
            </a:endParaRPr>
          </a:p>
          <a:p>
            <a:pPr lvl="0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 Analisi</a:t>
            </a:r>
            <a:r>
              <a:rPr kumimoji="0" lang="it-IT" sz="3600" b="0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 </a:t>
            </a:r>
            <a:r>
              <a:rPr lang="it-IT" sz="36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sperimentale</a:t>
            </a:r>
            <a:endParaRPr kumimoji="0" lang="it-IT" sz="3600" b="0" i="0" u="none" strike="noStrike" kern="1200" cap="none" spc="0" normalizeH="0" baseline="0" noProof="0" dirty="0" smtClean="0">
              <a:ln>
                <a:noFill/>
              </a:ln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Analisi e progetto del simulatore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178595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sz="29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Dopo la fase di analisi e la fase di specifica  </a:t>
            </a:r>
            <a:r>
              <a:rPr lang="it-IT" sz="29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SRS</a:t>
            </a:r>
            <a:r>
              <a:rPr lang="it-IT" sz="29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, sono stati</a:t>
            </a:r>
          </a:p>
          <a:p>
            <a:pPr>
              <a:buNone/>
            </a:pPr>
            <a:r>
              <a:rPr lang="it-IT" sz="29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sviluppati gli  </a:t>
            </a:r>
            <a:r>
              <a:rPr lang="it-IT" sz="29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use</a:t>
            </a:r>
            <a:r>
              <a:rPr lang="it-IT" sz="29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case </a:t>
            </a:r>
            <a:r>
              <a:rPr lang="it-IT" sz="29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diagram</a:t>
            </a:r>
            <a:r>
              <a:rPr lang="it-IT" sz="29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 </a:t>
            </a:r>
            <a:r>
              <a:rPr lang="it-IT" sz="29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e gli  </a:t>
            </a:r>
            <a:r>
              <a:rPr lang="it-IT" sz="29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activity</a:t>
            </a:r>
            <a:r>
              <a:rPr lang="it-IT" sz="29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  <a:r>
              <a:rPr lang="it-IT" sz="29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diagram</a:t>
            </a:r>
            <a:r>
              <a:rPr lang="it-IT" sz="29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,  che</a:t>
            </a:r>
          </a:p>
          <a:p>
            <a:pPr>
              <a:buNone/>
            </a:pPr>
            <a:r>
              <a:rPr lang="it-IT" sz="29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hanno permesso la stesura dei </a:t>
            </a:r>
            <a:r>
              <a:rPr lang="it-IT" sz="29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package </a:t>
            </a:r>
            <a:r>
              <a:rPr lang="it-IT" sz="29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diagram</a:t>
            </a:r>
            <a:r>
              <a:rPr lang="it-IT" sz="29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e dei </a:t>
            </a:r>
            <a:r>
              <a:rPr lang="it-IT" sz="29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class</a:t>
            </a:r>
            <a:r>
              <a:rPr lang="it-IT" sz="29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</a:p>
          <a:p>
            <a:pPr>
              <a:buNone/>
            </a:pPr>
            <a:r>
              <a:rPr lang="it-IT" sz="29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diagram</a:t>
            </a:r>
            <a:r>
              <a:rPr lang="it-IT" sz="29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  <a:r>
              <a:rPr lang="it-IT" sz="29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dello standard </a:t>
            </a:r>
            <a:r>
              <a:rPr lang="it-IT" sz="29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UML</a:t>
            </a:r>
            <a:r>
              <a:rPr lang="it-IT" sz="29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: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o 8"/>
          <p:cNvGrpSpPr/>
          <p:nvPr/>
        </p:nvGrpSpPr>
        <p:grpSpPr>
          <a:xfrm>
            <a:off x="214282" y="2714620"/>
            <a:ext cx="6286544" cy="1785950"/>
            <a:chOff x="4071934" y="1357298"/>
            <a:chExt cx="4343408" cy="1419220"/>
          </a:xfrm>
        </p:grpSpPr>
        <p:sp>
          <p:nvSpPr>
            <p:cNvPr id="10" name="Rettangolo 9"/>
            <p:cNvSpPr/>
            <p:nvPr/>
          </p:nvSpPr>
          <p:spPr>
            <a:xfrm>
              <a:off x="4071934" y="1357298"/>
              <a:ext cx="4343408" cy="141922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3500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5074259" y="1924986"/>
              <a:ext cx="1948965" cy="2306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Real-time </a:t>
              </a:r>
              <a:r>
                <a:rPr kumimoji="0" lang="it-IT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comms</a:t>
              </a:r>
              <a:r>
                <a:rPr kumimoji="0" lang="it-IT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engine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5074259" y="2199960"/>
              <a:ext cx="1948965" cy="26610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Smart </a:t>
              </a:r>
              <a:r>
                <a:rPr kumimoji="0" lang="it-IT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navigation engine</a:t>
              </a:r>
              <a:endParaRPr kumimoji="0" lang="it-IT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Cilindro 12"/>
            <p:cNvSpPr/>
            <p:nvPr/>
          </p:nvSpPr>
          <p:spPr>
            <a:xfrm>
              <a:off x="7580071" y="2111259"/>
              <a:ext cx="723901" cy="620909"/>
            </a:xfrm>
            <a:prstGeom prst="can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dirty="0">
                  <a:latin typeface="Arial"/>
                  <a:cs typeface="Arial"/>
                </a:rPr>
                <a:t>Maps &amp;</a:t>
              </a:r>
            </a:p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dirty="0">
                  <a:latin typeface="Arial"/>
                  <a:cs typeface="Arial"/>
                </a:rPr>
                <a:t>real-time</a:t>
              </a:r>
            </a:p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dirty="0">
                  <a:latin typeface="Arial"/>
                  <a:cs typeface="Arial"/>
                </a:rPr>
                <a:t>data</a:t>
              </a: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5074259" y="2510414"/>
              <a:ext cx="1948965" cy="22175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User interface</a:t>
              </a:r>
            </a:p>
          </p:txBody>
        </p:sp>
        <p:sp>
          <p:nvSpPr>
            <p:cNvPr id="15" name="Arrotonda angolo diagonale rettangolo 14"/>
            <p:cNvSpPr/>
            <p:nvPr/>
          </p:nvSpPr>
          <p:spPr>
            <a:xfrm>
              <a:off x="4294673" y="1401649"/>
              <a:ext cx="723901" cy="310454"/>
            </a:xfrm>
            <a:prstGeom prst="round2Diag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GPS unit</a:t>
              </a:r>
            </a:p>
          </p:txBody>
        </p:sp>
        <p:sp>
          <p:nvSpPr>
            <p:cNvPr id="16" name="Arrotonda angolo diagonale rettangolo 15"/>
            <p:cNvSpPr/>
            <p:nvPr/>
          </p:nvSpPr>
          <p:spPr>
            <a:xfrm>
              <a:off x="5241313" y="1401649"/>
              <a:ext cx="723901" cy="310454"/>
            </a:xfrm>
            <a:prstGeom prst="round2Diag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Accel unit</a:t>
              </a:r>
            </a:p>
          </p:txBody>
        </p:sp>
        <p:sp>
          <p:nvSpPr>
            <p:cNvPr id="17" name="Arrotonda angolo diagonale rettangolo 16"/>
            <p:cNvSpPr/>
            <p:nvPr/>
          </p:nvSpPr>
          <p:spPr>
            <a:xfrm>
              <a:off x="6177829" y="1401649"/>
              <a:ext cx="734025" cy="310454"/>
            </a:xfrm>
            <a:prstGeom prst="round2Diag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GPRS V2I unit</a:t>
              </a:r>
            </a:p>
          </p:txBody>
        </p:sp>
        <p:sp>
          <p:nvSpPr>
            <p:cNvPr id="18" name="Arrotonda angolo diagonale rettangolo 17"/>
            <p:cNvSpPr/>
            <p:nvPr/>
          </p:nvSpPr>
          <p:spPr>
            <a:xfrm>
              <a:off x="7134593" y="1401649"/>
              <a:ext cx="723901" cy="310454"/>
            </a:xfrm>
            <a:prstGeom prst="round2Diag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WiFi V2V unit</a:t>
              </a:r>
            </a:p>
          </p:txBody>
        </p:sp>
        <p:cxnSp>
          <p:nvCxnSpPr>
            <p:cNvPr id="19" name="Forma 18"/>
            <p:cNvCxnSpPr>
              <a:stCxn id="15" idx="1"/>
              <a:endCxn id="11" idx="1"/>
            </p:cNvCxnSpPr>
            <p:nvPr/>
          </p:nvCxnSpPr>
          <p:spPr>
            <a:xfrm rot="16200000" flipH="1">
              <a:off x="4701343" y="1667383"/>
              <a:ext cx="328195" cy="417636"/>
            </a:xfrm>
            <a:prstGeom prst="bentConnector2">
              <a:avLst/>
            </a:prstGeom>
            <a:noFill/>
            <a:ln w="25400" cap="flat" cmpd="sng" algn="ctr">
              <a:solidFill>
                <a:srgbClr val="0064E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0" name="Forma 19"/>
            <p:cNvCxnSpPr>
              <a:stCxn id="18" idx="1"/>
              <a:endCxn id="11" idx="3"/>
            </p:cNvCxnSpPr>
            <p:nvPr/>
          </p:nvCxnSpPr>
          <p:spPr>
            <a:xfrm rot="5400000">
              <a:off x="7095787" y="1639542"/>
              <a:ext cx="328195" cy="473319"/>
            </a:xfrm>
            <a:prstGeom prst="bentConnector2">
              <a:avLst/>
            </a:prstGeom>
            <a:noFill/>
            <a:ln w="25400" cap="flat" cmpd="sng" algn="ctr">
              <a:solidFill>
                <a:srgbClr val="0064E2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1" name="Connettore 2 20"/>
            <p:cNvCxnSpPr/>
            <p:nvPr/>
          </p:nvCxnSpPr>
          <p:spPr>
            <a:xfrm rot="16200000" flipH="1">
              <a:off x="5479104" y="1828682"/>
              <a:ext cx="212884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0064E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2" name="Connettore 2 21"/>
            <p:cNvCxnSpPr/>
            <p:nvPr/>
          </p:nvCxnSpPr>
          <p:spPr>
            <a:xfrm rot="5400000">
              <a:off x="6406233" y="1822882"/>
              <a:ext cx="202747" cy="1463"/>
            </a:xfrm>
            <a:prstGeom prst="straightConnector1">
              <a:avLst/>
            </a:prstGeom>
            <a:noFill/>
            <a:ln w="25400" cap="flat" cmpd="sng" algn="ctr">
              <a:solidFill>
                <a:srgbClr val="0064E2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3" name="Connettore 2 22"/>
            <p:cNvCxnSpPr/>
            <p:nvPr/>
          </p:nvCxnSpPr>
          <p:spPr>
            <a:xfrm>
              <a:off x="7023224" y="2111259"/>
              <a:ext cx="556847" cy="266104"/>
            </a:xfrm>
            <a:prstGeom prst="straightConnector1">
              <a:avLst/>
            </a:prstGeom>
            <a:noFill/>
            <a:ln w="25400" cap="flat" cmpd="sng" algn="ctr">
              <a:solidFill>
                <a:srgbClr val="6DE304">
                  <a:lumMod val="7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4" name="Connettore 2 23"/>
            <p:cNvCxnSpPr/>
            <p:nvPr/>
          </p:nvCxnSpPr>
          <p:spPr>
            <a:xfrm>
              <a:off x="7023224" y="2420789"/>
              <a:ext cx="556847" cy="924"/>
            </a:xfrm>
            <a:prstGeom prst="straightConnector1">
              <a:avLst/>
            </a:prstGeom>
            <a:noFill/>
            <a:ln w="25400" cap="flat" cmpd="sng" algn="ctr">
              <a:solidFill>
                <a:srgbClr val="6DE304">
                  <a:lumMod val="75000"/>
                </a:srgbClr>
              </a:solidFill>
              <a:prstDash val="solid"/>
              <a:headEnd type="arrow"/>
              <a:tailEnd type="arrow"/>
            </a:ln>
            <a:effectLst/>
          </p:spPr>
        </p:cxnSp>
      </p:grpSp>
      <p:sp>
        <p:nvSpPr>
          <p:cNvPr id="25" name="CasellaDiTesto 24"/>
          <p:cNvSpPr txBox="1"/>
          <p:nvPr/>
        </p:nvSpPr>
        <p:spPr>
          <a:xfrm>
            <a:off x="7000892" y="2857496"/>
            <a:ext cx="1560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 smtClean="0"/>
              <a:t>Architettura </a:t>
            </a:r>
          </a:p>
          <a:p>
            <a:pPr algn="ctr"/>
            <a:r>
              <a:rPr lang="it-IT" b="1" i="1" dirty="0" smtClean="0"/>
              <a:t>reale dell’OBU</a:t>
            </a:r>
            <a:endParaRPr lang="it-IT" b="1" i="1" dirty="0"/>
          </a:p>
        </p:txBody>
      </p:sp>
      <p:pic>
        <p:nvPicPr>
          <p:cNvPr id="26" name="Immagine 25" descr="obu1c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643446"/>
            <a:ext cx="6334311" cy="2054169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6929454" y="4929198"/>
            <a:ext cx="1905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 err="1" smtClean="0"/>
              <a:t>Class</a:t>
            </a:r>
            <a:r>
              <a:rPr lang="it-IT" b="1" i="1" dirty="0" smtClean="0"/>
              <a:t> </a:t>
            </a:r>
            <a:r>
              <a:rPr lang="it-IT" b="1" i="1" dirty="0" err="1" smtClean="0"/>
              <a:t>diagram</a:t>
            </a:r>
            <a:endParaRPr lang="it-IT" b="1" i="1" dirty="0" smtClean="0"/>
          </a:p>
          <a:p>
            <a:pPr algn="ctr"/>
            <a:r>
              <a:rPr lang="it-IT" b="1" i="1" dirty="0" smtClean="0"/>
              <a:t>dell’OBU simulata</a:t>
            </a:r>
            <a:endParaRPr lang="it-IT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Analisi e progetto del simulatore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magine 28" descr="obuesim1c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642918"/>
            <a:ext cx="8358246" cy="6025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Analisi e progetto del simulatore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 descr="SimVersioneDefC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5715040" cy="6429396"/>
          </a:xfrm>
          <a:prstGeom prst="rect">
            <a:avLst/>
          </a:prstGeom>
        </p:spPr>
      </p:pic>
      <p:pic>
        <p:nvPicPr>
          <p:cNvPr id="7" name="Immagine 6" descr="activitydiagr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428604"/>
            <a:ext cx="1571636" cy="642939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214678" y="3429000"/>
            <a:ext cx="3000396" cy="92869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Analisi e progetto del simulatore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428604"/>
            <a:ext cx="8572560" cy="15716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it-IT" sz="28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Tecniche  communication-saving  implementate:</a:t>
            </a:r>
          </a:p>
          <a:p>
            <a:pPr lvl="1">
              <a:lnSpc>
                <a:spcPct val="120000"/>
              </a:lnSpc>
              <a:buClr>
                <a:srgbClr val="335B9D"/>
              </a:buClr>
              <a:buFont typeface="Wingdings" pitchFamily="2" charset="2"/>
              <a:buChar char="Ø"/>
            </a:pPr>
            <a:r>
              <a:rPr lang="it-IT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Simple time sampling</a:t>
            </a:r>
            <a:endParaRPr lang="it-IT" sz="35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lvl="2">
              <a:lnSpc>
                <a:spcPct val="110000"/>
              </a:lnSpc>
              <a:buClr>
                <a:srgbClr val="335B9D"/>
              </a:buClr>
              <a:buNone/>
            </a:pPr>
            <a:r>
              <a:rPr lang="it-IT" sz="1600" dirty="0" smtClean="0">
                <a:solidFill>
                  <a:srgbClr val="335B9D"/>
                </a:solidFill>
                <a:latin typeface="Franklin Gothic Demi" pitchFamily="34" charset="0"/>
              </a:rPr>
              <a:t>invio di dati ad intervalli temporali regolari, ad esempio ogni 2 secondi</a:t>
            </a:r>
          </a:p>
          <a:p>
            <a:pPr lvl="1">
              <a:lnSpc>
                <a:spcPct val="120000"/>
              </a:lnSpc>
              <a:buClr>
                <a:srgbClr val="335B9D"/>
              </a:buClr>
              <a:buNone/>
            </a:pPr>
            <a:endParaRPr lang="it-IT" sz="2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o 23"/>
          <p:cNvGrpSpPr/>
          <p:nvPr/>
        </p:nvGrpSpPr>
        <p:grpSpPr>
          <a:xfrm>
            <a:off x="714348" y="4929198"/>
            <a:ext cx="7785531" cy="1285884"/>
            <a:chOff x="714348" y="4929198"/>
            <a:chExt cx="7785531" cy="1285884"/>
          </a:xfrm>
        </p:grpSpPr>
        <p:pic>
          <p:nvPicPr>
            <p:cNvPr id="12" name="Picture 8" descr="auto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348" y="5357826"/>
              <a:ext cx="1657835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8" descr="auto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868" y="5357826"/>
              <a:ext cx="1657835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8" descr="auto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00826" y="5357826"/>
              <a:ext cx="1657835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cxnSp>
          <p:nvCxnSpPr>
            <p:cNvPr id="15" name="Connettore 2 14"/>
            <p:cNvCxnSpPr/>
            <p:nvPr/>
          </p:nvCxnSpPr>
          <p:spPr>
            <a:xfrm>
              <a:off x="2428860" y="5929330"/>
              <a:ext cx="1214446" cy="1588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5"/>
            <p:cNvCxnSpPr/>
            <p:nvPr/>
          </p:nvCxnSpPr>
          <p:spPr>
            <a:xfrm>
              <a:off x="5357818" y="5929330"/>
              <a:ext cx="1214446" cy="1588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sellaDiTesto 16"/>
            <p:cNvSpPr txBox="1"/>
            <p:nvPr/>
          </p:nvSpPr>
          <p:spPr>
            <a:xfrm>
              <a:off x="2500298" y="535782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100 metri</a:t>
              </a:r>
              <a:endParaRPr lang="it-IT" b="1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5429256" y="535782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100 metri</a:t>
              </a:r>
              <a:endParaRPr lang="it-IT" b="1" dirty="0"/>
            </a:p>
          </p:txBody>
        </p:sp>
        <p:sp>
          <p:nvSpPr>
            <p:cNvPr id="19" name="Freccia a destra 18"/>
            <p:cNvSpPr/>
            <p:nvPr/>
          </p:nvSpPr>
          <p:spPr>
            <a:xfrm rot="19674819">
              <a:off x="4403450" y="5215558"/>
              <a:ext cx="642942" cy="3571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5000628" y="5000636"/>
              <a:ext cx="498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V2I</a:t>
              </a:r>
              <a:endParaRPr lang="it-IT" b="1" dirty="0"/>
            </a:p>
          </p:txBody>
        </p:sp>
        <p:sp>
          <p:nvSpPr>
            <p:cNvPr id="21" name="Freccia a destra 20"/>
            <p:cNvSpPr/>
            <p:nvPr/>
          </p:nvSpPr>
          <p:spPr>
            <a:xfrm rot="19674819">
              <a:off x="7403846" y="5215557"/>
              <a:ext cx="642942" cy="3571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8001024" y="4929198"/>
              <a:ext cx="498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V2I</a:t>
              </a:r>
              <a:endParaRPr lang="it-IT" b="1" dirty="0"/>
            </a:p>
          </p:txBody>
        </p:sp>
      </p:grpSp>
      <p:sp>
        <p:nvSpPr>
          <p:cNvPr id="37" name="Rettangolo 36"/>
          <p:cNvSpPr/>
          <p:nvPr/>
        </p:nvSpPr>
        <p:spPr>
          <a:xfrm>
            <a:off x="285720" y="3857628"/>
            <a:ext cx="8643998" cy="84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buClr>
                <a:srgbClr val="335B9D"/>
              </a:buClr>
              <a:buFont typeface="Wingdings" pitchFamily="2" charset="2"/>
              <a:buChar char="Ø"/>
            </a:pPr>
            <a:r>
              <a:rPr lang="it-IT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Simple space sampling</a:t>
            </a:r>
          </a:p>
          <a:p>
            <a:pPr lvl="2">
              <a:lnSpc>
                <a:spcPct val="110000"/>
              </a:lnSpc>
              <a:buClr>
                <a:srgbClr val="335B9D"/>
              </a:buClr>
              <a:buNone/>
            </a:pPr>
            <a:r>
              <a:rPr lang="it-IT" sz="1600" dirty="0" smtClean="0">
                <a:solidFill>
                  <a:srgbClr val="335B9D"/>
                </a:solidFill>
                <a:latin typeface="Franklin Gothic Demi" pitchFamily="34" charset="0"/>
              </a:rPr>
              <a:t>invio di dati ad intervalli spaziali regolari, ad esempio ogni 100 metri percorsi</a:t>
            </a:r>
          </a:p>
        </p:txBody>
      </p:sp>
      <p:grpSp>
        <p:nvGrpSpPr>
          <p:cNvPr id="42" name="Gruppo 41"/>
          <p:cNvGrpSpPr/>
          <p:nvPr/>
        </p:nvGrpSpPr>
        <p:grpSpPr>
          <a:xfrm>
            <a:off x="785786" y="1928802"/>
            <a:ext cx="7785531" cy="1357312"/>
            <a:chOff x="785786" y="1928802"/>
            <a:chExt cx="7785531" cy="1357312"/>
          </a:xfrm>
        </p:grpSpPr>
        <p:pic>
          <p:nvPicPr>
            <p:cNvPr id="26" name="Picture 8" descr="auto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5786" y="2357430"/>
              <a:ext cx="1657835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7" name="Picture 8" descr="auto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43306" y="2357430"/>
              <a:ext cx="1657835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8" name="Picture 8" descr="auto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2264" y="2357430"/>
              <a:ext cx="1657835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31" name="CasellaDiTesto 30"/>
            <p:cNvSpPr txBox="1"/>
            <p:nvPr/>
          </p:nvSpPr>
          <p:spPr>
            <a:xfrm>
              <a:off x="2571736" y="2357430"/>
              <a:ext cx="1082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2 secondi</a:t>
              </a:r>
              <a:endParaRPr lang="it-IT" b="1" dirty="0"/>
            </a:p>
          </p:txBody>
        </p:sp>
        <p:sp>
          <p:nvSpPr>
            <p:cNvPr id="33" name="Freccia a destra 32"/>
            <p:cNvSpPr/>
            <p:nvPr/>
          </p:nvSpPr>
          <p:spPr>
            <a:xfrm rot="19674819">
              <a:off x="4474888" y="2215162"/>
              <a:ext cx="642942" cy="3571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5072066" y="2000240"/>
              <a:ext cx="498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V2I</a:t>
              </a:r>
              <a:endParaRPr lang="it-IT" b="1" dirty="0"/>
            </a:p>
          </p:txBody>
        </p:sp>
        <p:sp>
          <p:nvSpPr>
            <p:cNvPr id="35" name="Freccia a destra 34"/>
            <p:cNvSpPr/>
            <p:nvPr/>
          </p:nvSpPr>
          <p:spPr>
            <a:xfrm rot="19674819">
              <a:off x="7475284" y="2215161"/>
              <a:ext cx="642942" cy="3571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8072462" y="1928802"/>
              <a:ext cx="498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V2I</a:t>
              </a:r>
              <a:endParaRPr lang="it-IT" b="1" dirty="0"/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500694" y="2357430"/>
              <a:ext cx="1082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2 secondi</a:t>
              </a:r>
              <a:endParaRPr lang="it-IT" b="1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2714612" y="2643182"/>
              <a:ext cx="632217" cy="642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sx="1000" sy="1000" algn="ctr" rotWithShape="0">
                <a:srgbClr val="000000"/>
              </a:outerShdw>
            </a:effectLst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5715008" y="2643182"/>
              <a:ext cx="632217" cy="642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sx="1000" sy="1000" algn="ctr" rotWithShape="0">
                <a:srgbClr val="000000"/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Analisi e progetto del simulatore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428604"/>
            <a:ext cx="8572560" cy="621510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it-IT" sz="28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Tecniche  communication-saving  implementate:</a:t>
            </a:r>
          </a:p>
          <a:p>
            <a:pPr lvl="1">
              <a:lnSpc>
                <a:spcPct val="120000"/>
              </a:lnSpc>
              <a:buClr>
                <a:srgbClr val="335B9D"/>
              </a:buClr>
              <a:buFont typeface="Wingdings" pitchFamily="2" charset="2"/>
              <a:buChar char="Ø"/>
            </a:pPr>
            <a:r>
              <a:rPr lang="it-IT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Map-based sampling</a:t>
            </a:r>
          </a:p>
          <a:p>
            <a:pPr lvl="2">
              <a:lnSpc>
                <a:spcPct val="110000"/>
              </a:lnSpc>
              <a:buClr>
                <a:srgbClr val="335B9D"/>
              </a:buClr>
              <a:buNone/>
            </a:pPr>
            <a:r>
              <a:rPr lang="it-IT" sz="1600" dirty="0" smtClean="0">
                <a:solidFill>
                  <a:srgbClr val="335B9D"/>
                </a:solidFill>
                <a:latin typeface="Franklin Gothic Demi" pitchFamily="34" charset="0"/>
              </a:rPr>
              <a:t>invio di dati al variare del tratto di strada percorsa, ad esempio quando da via Roma </a:t>
            </a:r>
          </a:p>
          <a:p>
            <a:pPr lvl="2">
              <a:lnSpc>
                <a:spcPct val="110000"/>
              </a:lnSpc>
              <a:buClr>
                <a:srgbClr val="335B9D"/>
              </a:buClr>
              <a:buNone/>
            </a:pPr>
            <a:r>
              <a:rPr lang="it-IT" sz="1600" dirty="0" smtClean="0">
                <a:solidFill>
                  <a:srgbClr val="335B9D"/>
                </a:solidFill>
                <a:latin typeface="Franklin Gothic Demi" pitchFamily="34" charset="0"/>
              </a:rPr>
              <a:t>si passa a viale Italia, oppure quando si passa dal tratto 145 al tratto 146 dell’A1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aut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0"/>
            <a:ext cx="165783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 descr="aut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643314"/>
            <a:ext cx="165783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10" name="Connettore 2 9"/>
          <p:cNvCxnSpPr/>
          <p:nvPr/>
        </p:nvCxnSpPr>
        <p:spPr>
          <a:xfrm>
            <a:off x="2143108" y="3143248"/>
            <a:ext cx="1357322" cy="1588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4214810" y="6000768"/>
            <a:ext cx="1519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Via Emilia est</a:t>
            </a:r>
            <a:endParaRPr lang="it-IT" b="1" dirty="0"/>
          </a:p>
        </p:txBody>
      </p:sp>
      <p:sp>
        <p:nvSpPr>
          <p:cNvPr id="14" name="Freccia a destra 13"/>
          <p:cNvSpPr/>
          <p:nvPr/>
        </p:nvSpPr>
        <p:spPr>
          <a:xfrm rot="10103210">
            <a:off x="3459318" y="5695253"/>
            <a:ext cx="54972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286380" y="4786322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V2I</a:t>
            </a:r>
            <a:endParaRPr lang="it-IT" b="1" dirty="0"/>
          </a:p>
        </p:txBody>
      </p:sp>
      <p:sp>
        <p:nvSpPr>
          <p:cNvPr id="16" name="Freccia a destra 15"/>
          <p:cNvSpPr/>
          <p:nvPr/>
        </p:nvSpPr>
        <p:spPr>
          <a:xfrm rot="7794472">
            <a:off x="3149254" y="3523713"/>
            <a:ext cx="786375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2714612" y="4071942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V2I</a:t>
            </a:r>
            <a:endParaRPr lang="it-IT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428860" y="2786058"/>
            <a:ext cx="109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Via Roma</a:t>
            </a:r>
            <a:endParaRPr lang="it-IT" b="1" dirty="0"/>
          </a:p>
        </p:txBody>
      </p:sp>
      <p:cxnSp>
        <p:nvCxnSpPr>
          <p:cNvPr id="23" name="Connettore 2 22"/>
          <p:cNvCxnSpPr/>
          <p:nvPr/>
        </p:nvCxnSpPr>
        <p:spPr>
          <a:xfrm rot="5400000">
            <a:off x="3072596" y="4571214"/>
            <a:ext cx="1857388" cy="1588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 rot="5400000">
            <a:off x="3659641" y="4269921"/>
            <a:ext cx="1193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Viale Italia</a:t>
            </a:r>
            <a:endParaRPr lang="it-IT" b="1" dirty="0"/>
          </a:p>
        </p:txBody>
      </p:sp>
      <p:cxnSp>
        <p:nvCxnSpPr>
          <p:cNvPr id="27" name="Connettore 2 26"/>
          <p:cNvCxnSpPr/>
          <p:nvPr/>
        </p:nvCxnSpPr>
        <p:spPr>
          <a:xfrm>
            <a:off x="4286248" y="5857892"/>
            <a:ext cx="1000132" cy="1588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rot="16200000" flipH="1">
            <a:off x="4000496" y="5572140"/>
            <a:ext cx="214314" cy="214314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3571868" y="3143248"/>
            <a:ext cx="285752" cy="71438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3000364" y="5429264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V2I</a:t>
            </a:r>
            <a:endParaRPr lang="it-IT" b="1" dirty="0"/>
          </a:p>
        </p:txBody>
      </p:sp>
      <p:cxnSp>
        <p:nvCxnSpPr>
          <p:cNvPr id="40" name="Connettore 2 39"/>
          <p:cNvCxnSpPr/>
          <p:nvPr/>
        </p:nvCxnSpPr>
        <p:spPr>
          <a:xfrm rot="5400000" flipH="1" flipV="1">
            <a:off x="6107917" y="4607727"/>
            <a:ext cx="1214446" cy="1143008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 rot="16200000" flipH="1">
            <a:off x="3750463" y="3321843"/>
            <a:ext cx="357190" cy="142876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 flipV="1">
            <a:off x="5357818" y="5786454"/>
            <a:ext cx="785818" cy="71438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 rot="18972026">
            <a:off x="5924190" y="5278202"/>
            <a:ext cx="1982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Via Emilia nord-est</a:t>
            </a:r>
            <a:endParaRPr lang="it-IT" b="1" dirty="0"/>
          </a:p>
        </p:txBody>
      </p:sp>
      <p:sp>
        <p:nvSpPr>
          <p:cNvPr id="55" name="Freccia a destra 54"/>
          <p:cNvSpPr/>
          <p:nvPr/>
        </p:nvSpPr>
        <p:spPr>
          <a:xfrm rot="13951163">
            <a:off x="5625054" y="5335176"/>
            <a:ext cx="54972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Analisi e progetto del simulatore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428604"/>
            <a:ext cx="8572560" cy="21431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it-IT" sz="28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Tecniche  communication-saving  implementate:</a:t>
            </a:r>
          </a:p>
          <a:p>
            <a:pPr lvl="1">
              <a:lnSpc>
                <a:spcPct val="120000"/>
              </a:lnSpc>
              <a:buClr>
                <a:srgbClr val="335B9D"/>
              </a:buClr>
              <a:buFont typeface="Wingdings" pitchFamily="2" charset="2"/>
              <a:buChar char="Ø"/>
            </a:pPr>
            <a:r>
              <a:rPr lang="it-IT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Deterministic information-need</a:t>
            </a:r>
          </a:p>
          <a:p>
            <a:pPr lvl="2">
              <a:lnSpc>
                <a:spcPct val="110000"/>
              </a:lnSpc>
              <a:buClr>
                <a:srgbClr val="335B9D"/>
              </a:buClr>
              <a:buNone/>
            </a:pPr>
            <a:r>
              <a:rPr lang="it-IT" sz="1450" dirty="0" smtClean="0">
                <a:solidFill>
                  <a:srgbClr val="335B9D"/>
                </a:solidFill>
                <a:latin typeface="Franklin Gothic Demi" pitchFamily="34" charset="0"/>
              </a:rPr>
              <a:t>invio di dati nel momento in cui la velocità effettiva del veicolo si discosta da quella teorica</a:t>
            </a:r>
          </a:p>
          <a:p>
            <a:pPr lvl="2">
              <a:lnSpc>
                <a:spcPct val="110000"/>
              </a:lnSpc>
              <a:buClr>
                <a:srgbClr val="335B9D"/>
              </a:buClr>
              <a:buNone/>
            </a:pPr>
            <a:endParaRPr lang="it-IT" sz="1400" dirty="0" smtClean="0">
              <a:solidFill>
                <a:srgbClr val="335B9D"/>
              </a:solidFill>
              <a:latin typeface="Franklin Gothic Demi" pitchFamily="34" charset="0"/>
            </a:endParaRPr>
          </a:p>
          <a:p>
            <a:pPr lvl="2">
              <a:lnSpc>
                <a:spcPct val="110000"/>
              </a:lnSpc>
              <a:buClr>
                <a:srgbClr val="335B9D"/>
              </a:buClr>
              <a:buNone/>
            </a:pPr>
            <a:r>
              <a:rPr lang="it-IT" sz="2000" dirty="0" smtClean="0">
                <a:solidFill>
                  <a:srgbClr val="335B9D"/>
                </a:solidFill>
                <a:latin typeface="Franklin Gothic Demi" pitchFamily="34" charset="0"/>
              </a:rPr>
              <a:t>Versione classica: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aut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071810"/>
            <a:ext cx="165783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8" name="Picture 8" descr="aut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071810"/>
            <a:ext cx="165783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 descr="aut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071810"/>
            <a:ext cx="165783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2" name="CasellaDiTesto 11"/>
          <p:cNvSpPr txBox="1"/>
          <p:nvPr/>
        </p:nvSpPr>
        <p:spPr>
          <a:xfrm>
            <a:off x="1357290" y="2786058"/>
            <a:ext cx="100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48 Km/h</a:t>
            </a:r>
            <a:endParaRPr lang="it-IT" b="1" dirty="0"/>
          </a:p>
        </p:txBody>
      </p:sp>
      <p:sp>
        <p:nvSpPr>
          <p:cNvPr id="14" name="Freccia a destra 13"/>
          <p:cNvSpPr/>
          <p:nvPr/>
        </p:nvSpPr>
        <p:spPr>
          <a:xfrm rot="19674819">
            <a:off x="5189268" y="2929542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786446" y="2714620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V2I</a:t>
            </a:r>
            <a:endParaRPr lang="it-IT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ttangolo 17"/>
          <p:cNvSpPr/>
          <p:nvPr/>
        </p:nvSpPr>
        <p:spPr>
          <a:xfrm>
            <a:off x="1285852" y="2643182"/>
            <a:ext cx="7286676" cy="1357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714316" y="3500438"/>
            <a:ext cx="71438" cy="5000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4071934" y="2786058"/>
            <a:ext cx="100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25 Km/h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858016" y="2786058"/>
            <a:ext cx="100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51 Km/h</a:t>
            </a:r>
            <a:endParaRPr lang="it-IT" b="1" dirty="0"/>
          </a:p>
        </p:txBody>
      </p:sp>
      <p:sp>
        <p:nvSpPr>
          <p:cNvPr id="27" name="Rettangolo 26"/>
          <p:cNvSpPr/>
          <p:nvPr/>
        </p:nvSpPr>
        <p:spPr>
          <a:xfrm>
            <a:off x="357158" y="4572008"/>
            <a:ext cx="4997074" cy="405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lnSpc>
                <a:spcPct val="110000"/>
              </a:lnSpc>
              <a:buClr>
                <a:srgbClr val="335B9D"/>
              </a:buClr>
              <a:buNone/>
            </a:pPr>
            <a:r>
              <a:rPr lang="it-IT" sz="2000" dirty="0" smtClean="0">
                <a:solidFill>
                  <a:srgbClr val="335B9D"/>
                </a:solidFill>
                <a:latin typeface="Franklin Gothic Demi" pitchFamily="34" charset="0"/>
              </a:rPr>
              <a:t>Versione sperimentale con history:</a:t>
            </a:r>
            <a:endParaRPr lang="it-IT" sz="2000" dirty="0" smtClean="0">
              <a:solidFill>
                <a:schemeClr val="accent6">
                  <a:lumMod val="75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32" name="Freccia a destra 31"/>
          <p:cNvSpPr/>
          <p:nvPr/>
        </p:nvSpPr>
        <p:spPr>
          <a:xfrm rot="18824718">
            <a:off x="7956902" y="5358696"/>
            <a:ext cx="659241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8286776" y="500063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V2I</a:t>
            </a:r>
            <a:endParaRPr lang="it-IT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7072330" y="5214950"/>
            <a:ext cx="100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58 Km/h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9" name="Picture 8" descr="aut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5500702"/>
            <a:ext cx="165783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1" name="CasellaDiTesto 40"/>
          <p:cNvSpPr txBox="1"/>
          <p:nvPr/>
        </p:nvSpPr>
        <p:spPr>
          <a:xfrm>
            <a:off x="2928926" y="5214950"/>
            <a:ext cx="100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38 Km/h</a:t>
            </a:r>
            <a:endParaRPr lang="it-IT" b="1" dirty="0">
              <a:solidFill>
                <a:srgbClr val="00B050"/>
              </a:solidFill>
            </a:endParaRPr>
          </a:p>
        </p:txBody>
      </p:sp>
      <p:pic>
        <p:nvPicPr>
          <p:cNvPr id="42" name="Picture 8" descr="aut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500702"/>
            <a:ext cx="165783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grpSp>
        <p:nvGrpSpPr>
          <p:cNvPr id="47" name="Gruppo 46"/>
          <p:cNvGrpSpPr/>
          <p:nvPr/>
        </p:nvGrpSpPr>
        <p:grpSpPr>
          <a:xfrm>
            <a:off x="4500562" y="5286388"/>
            <a:ext cx="2502416" cy="1071570"/>
            <a:chOff x="4857751" y="5357826"/>
            <a:chExt cx="3484773" cy="1143008"/>
          </a:xfrm>
        </p:grpSpPr>
        <p:pic>
          <p:nvPicPr>
            <p:cNvPr id="43" name="Picture 8" descr="auto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29190" y="5643578"/>
              <a:ext cx="1657835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44" name="Picture 8" descr="auto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57818" y="5643578"/>
              <a:ext cx="1657835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45" name="Picture 8" descr="auto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86446" y="5643578"/>
              <a:ext cx="1657835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46" name="CasellaDiTesto 45"/>
            <p:cNvSpPr txBox="1"/>
            <p:nvPr/>
          </p:nvSpPr>
          <p:spPr>
            <a:xfrm>
              <a:off x="4857751" y="5357826"/>
              <a:ext cx="3484773" cy="39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Nuova media 38,1 Km/h</a:t>
              </a:r>
              <a:endParaRPr lang="it-IT" b="1" dirty="0"/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357158" y="5357826"/>
            <a:ext cx="1928826" cy="1000132"/>
            <a:chOff x="4857752" y="5357826"/>
            <a:chExt cx="2586529" cy="1143008"/>
          </a:xfrm>
        </p:grpSpPr>
        <p:pic>
          <p:nvPicPr>
            <p:cNvPr id="49" name="Picture 8" descr="auto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29190" y="5643578"/>
              <a:ext cx="1657835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50" name="Picture 8" descr="auto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57818" y="5643578"/>
              <a:ext cx="1657835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51" name="Picture 8" descr="auto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86446" y="5643578"/>
              <a:ext cx="1657835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52" name="CasellaDiTesto 51"/>
            <p:cNvSpPr txBox="1"/>
            <p:nvPr/>
          </p:nvSpPr>
          <p:spPr>
            <a:xfrm>
              <a:off x="4857752" y="5357826"/>
              <a:ext cx="1963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Media 38,27 Km/h</a:t>
              </a:r>
              <a:endParaRPr lang="it-IT" b="1" dirty="0"/>
            </a:p>
          </p:txBody>
        </p:sp>
      </p:grpSp>
      <p:cxnSp>
        <p:nvCxnSpPr>
          <p:cNvPr id="54" name="Connettore 2 53"/>
          <p:cNvCxnSpPr>
            <a:stCxn id="41" idx="3"/>
            <a:endCxn id="46" idx="1"/>
          </p:cNvCxnSpPr>
          <p:nvPr/>
        </p:nvCxnSpPr>
        <p:spPr>
          <a:xfrm>
            <a:off x="3935035" y="5399616"/>
            <a:ext cx="565527" cy="71438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Analisi e progetto del simulatore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428604"/>
            <a:ext cx="8572560" cy="30003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it-IT" sz="28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Tecniche  communication-saving  implementate:</a:t>
            </a:r>
            <a:endParaRPr lang="it-IT" sz="26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lvl="1">
              <a:lnSpc>
                <a:spcPct val="120000"/>
              </a:lnSpc>
              <a:buClr>
                <a:srgbClr val="335B9D"/>
              </a:buClr>
              <a:buFont typeface="Wingdings" pitchFamily="2" charset="2"/>
              <a:buChar char="Ø"/>
            </a:pPr>
            <a:r>
              <a:rPr lang="it-IT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Simple regression</a:t>
            </a:r>
          </a:p>
          <a:p>
            <a:pPr lvl="2">
              <a:lnSpc>
                <a:spcPct val="110000"/>
              </a:lnSpc>
              <a:buClr>
                <a:srgbClr val="335B9D"/>
              </a:buClr>
              <a:buNone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sfrutta </a:t>
            </a: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la possibilità di eseguire varie tecniche communication-saving in </a:t>
            </a:r>
            <a:endParaRPr lang="it-IT" sz="1700" dirty="0" smtClean="0">
              <a:solidFill>
                <a:srgbClr val="335B9D"/>
              </a:solidFill>
              <a:latin typeface="Franklin Gothic Demi" pitchFamily="34" charset="0"/>
            </a:endParaRPr>
          </a:p>
          <a:p>
            <a:pPr lvl="2">
              <a:lnSpc>
                <a:spcPct val="110000"/>
              </a:lnSpc>
              <a:buClr>
                <a:srgbClr val="335B9D"/>
              </a:buClr>
              <a:buNone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contemporanea</a:t>
            </a: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, infatti si occupa di interpolare solo i tratti rettilinei, </a:t>
            </a:r>
            <a:endParaRPr lang="it-IT" sz="1700" dirty="0" smtClean="0">
              <a:solidFill>
                <a:srgbClr val="335B9D"/>
              </a:solidFill>
              <a:latin typeface="Franklin Gothic Demi" pitchFamily="34" charset="0"/>
            </a:endParaRPr>
          </a:p>
          <a:p>
            <a:pPr lvl="2">
              <a:lnSpc>
                <a:spcPct val="110000"/>
              </a:lnSpc>
              <a:buClr>
                <a:srgbClr val="335B9D"/>
              </a:buClr>
              <a:buNone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mentre </a:t>
            </a: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tralascia i tratti </a:t>
            </a: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curvilinei</a:t>
            </a:r>
            <a:endParaRPr lang="it-IT" sz="3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lvl="1">
              <a:lnSpc>
                <a:spcPct val="120000"/>
              </a:lnSpc>
              <a:buClr>
                <a:srgbClr val="335B9D"/>
              </a:buClr>
              <a:buFont typeface="Wingdings" pitchFamily="2" charset="2"/>
              <a:buChar char="Ø"/>
            </a:pPr>
            <a:r>
              <a:rPr lang="it-IT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Linear </a:t>
            </a:r>
            <a:r>
              <a:rPr lang="it-IT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regression</a:t>
            </a:r>
          </a:p>
          <a:p>
            <a:pPr lvl="2">
              <a:lnSpc>
                <a:spcPct val="110000"/>
              </a:lnSpc>
              <a:buClr>
                <a:srgbClr val="335B9D"/>
              </a:buClr>
              <a:buNone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cerca </a:t>
            </a: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di ottimizzare qualsiasi percorso interpolandolo con la migliore retta </a:t>
            </a:r>
            <a:endParaRPr lang="it-IT" sz="1700" dirty="0" smtClean="0">
              <a:solidFill>
                <a:srgbClr val="335B9D"/>
              </a:solidFill>
              <a:latin typeface="Franklin Gothic Demi" pitchFamily="34" charset="0"/>
            </a:endParaRPr>
          </a:p>
          <a:p>
            <a:pPr lvl="2">
              <a:lnSpc>
                <a:spcPct val="110000"/>
              </a:lnSpc>
              <a:buClr>
                <a:srgbClr val="335B9D"/>
              </a:buClr>
              <a:buNone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possibile</a:t>
            </a: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, utilizzando il metodo dei </a:t>
            </a: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minimi</a:t>
            </a: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</a:t>
            </a: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quadrati</a:t>
            </a:r>
            <a:endParaRPr lang="it-IT" sz="17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71876"/>
            <a:ext cx="3643338" cy="299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857224" y="3571876"/>
            <a:ext cx="3429024" cy="300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2" name="Connettore 1 11"/>
          <p:cNvCxnSpPr>
            <a:endCxn id="10" idx="8"/>
          </p:cNvCxnSpPr>
          <p:nvPr/>
        </p:nvCxnSpPr>
        <p:spPr>
          <a:xfrm flipV="1">
            <a:off x="1080655" y="4142509"/>
            <a:ext cx="2770909" cy="2092036"/>
          </a:xfrm>
          <a:prstGeom prst="line">
            <a:avLst/>
          </a:prstGeom>
          <a:ln w="22225">
            <a:solidFill>
              <a:srgbClr val="4301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rot="5400000">
            <a:off x="-284990" y="4999842"/>
            <a:ext cx="257176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rot="10800000" flipV="1">
            <a:off x="1000100" y="6286520"/>
            <a:ext cx="3071834" cy="103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endCxn id="18" idx="2"/>
          </p:cNvCxnSpPr>
          <p:nvPr/>
        </p:nvCxnSpPr>
        <p:spPr>
          <a:xfrm rot="16200000" flipH="1">
            <a:off x="1978168" y="5594204"/>
            <a:ext cx="219060" cy="17493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rot="16200000" flipH="1">
            <a:off x="2536017" y="5107793"/>
            <a:ext cx="214314" cy="1428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 rot="19412574">
            <a:off x="990672" y="4831459"/>
            <a:ext cx="2677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4301E9"/>
                </a:solidFill>
              </a:rPr>
              <a:t>tragitto rettilineo ipotetico</a:t>
            </a:r>
            <a:endParaRPr lang="it-IT" dirty="0">
              <a:solidFill>
                <a:srgbClr val="4301E9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 rot="19293289">
            <a:off x="2672043" y="4829985"/>
            <a:ext cx="1557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tragitto </a:t>
            </a:r>
            <a:r>
              <a:rPr lang="it-IT" dirty="0" smtClean="0">
                <a:solidFill>
                  <a:srgbClr val="00B050"/>
                </a:solidFill>
              </a:rPr>
              <a:t>reale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semi-rettilineo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 rot="19180357">
            <a:off x="2035194" y="5615619"/>
            <a:ext cx="71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errori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" name="Picture 8" descr="auto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76289">
            <a:off x="642910" y="6072206"/>
            <a:ext cx="69076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8" name="Picture 8" descr="auto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21319">
            <a:off x="3610558" y="3813158"/>
            <a:ext cx="69076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8" name="Figura a mano libera 17"/>
          <p:cNvSpPr/>
          <p:nvPr/>
        </p:nvSpPr>
        <p:spPr>
          <a:xfrm>
            <a:off x="1233055" y="4184073"/>
            <a:ext cx="2549236" cy="2036618"/>
          </a:xfrm>
          <a:custGeom>
            <a:avLst/>
            <a:gdLst>
              <a:gd name="connsiteX0" fmla="*/ 0 w 2549236"/>
              <a:gd name="connsiteY0" fmla="*/ 2036618 h 2036618"/>
              <a:gd name="connsiteX1" fmla="*/ 484909 w 2549236"/>
              <a:gd name="connsiteY1" fmla="*/ 1773382 h 2036618"/>
              <a:gd name="connsiteX2" fmla="*/ 942109 w 2549236"/>
              <a:gd name="connsiteY2" fmla="*/ 1607127 h 2036618"/>
              <a:gd name="connsiteX3" fmla="*/ 1025236 w 2549236"/>
              <a:gd name="connsiteY3" fmla="*/ 1399309 h 2036618"/>
              <a:gd name="connsiteX4" fmla="*/ 1371600 w 2549236"/>
              <a:gd name="connsiteY4" fmla="*/ 1136072 h 2036618"/>
              <a:gd name="connsiteX5" fmla="*/ 1634836 w 2549236"/>
              <a:gd name="connsiteY5" fmla="*/ 1025236 h 2036618"/>
              <a:gd name="connsiteX6" fmla="*/ 1773381 w 2549236"/>
              <a:gd name="connsiteY6" fmla="*/ 775854 h 2036618"/>
              <a:gd name="connsiteX7" fmla="*/ 2258290 w 2549236"/>
              <a:gd name="connsiteY7" fmla="*/ 498763 h 2036618"/>
              <a:gd name="connsiteX8" fmla="*/ 2549236 w 2549236"/>
              <a:gd name="connsiteY8" fmla="*/ 0 h 2036618"/>
              <a:gd name="connsiteX9" fmla="*/ 2549236 w 2549236"/>
              <a:gd name="connsiteY9" fmla="*/ 0 h 203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9236" h="2036618">
                <a:moveTo>
                  <a:pt x="0" y="2036618"/>
                </a:moveTo>
                <a:cubicBezTo>
                  <a:pt x="163945" y="1940791"/>
                  <a:pt x="327891" y="1844964"/>
                  <a:pt x="484909" y="1773382"/>
                </a:cubicBezTo>
                <a:cubicBezTo>
                  <a:pt x="641927" y="1701800"/>
                  <a:pt x="852055" y="1669472"/>
                  <a:pt x="942109" y="1607127"/>
                </a:cubicBezTo>
                <a:cubicBezTo>
                  <a:pt x="1032163" y="1544782"/>
                  <a:pt x="953654" y="1477818"/>
                  <a:pt x="1025236" y="1399309"/>
                </a:cubicBezTo>
                <a:cubicBezTo>
                  <a:pt x="1096818" y="1320800"/>
                  <a:pt x="1270000" y="1198417"/>
                  <a:pt x="1371600" y="1136072"/>
                </a:cubicBezTo>
                <a:cubicBezTo>
                  <a:pt x="1473200" y="1073727"/>
                  <a:pt x="1567873" y="1085272"/>
                  <a:pt x="1634836" y="1025236"/>
                </a:cubicBezTo>
                <a:cubicBezTo>
                  <a:pt x="1701799" y="965200"/>
                  <a:pt x="1669472" y="863599"/>
                  <a:pt x="1773381" y="775854"/>
                </a:cubicBezTo>
                <a:cubicBezTo>
                  <a:pt x="1877290" y="688109"/>
                  <a:pt x="2128981" y="628072"/>
                  <a:pt x="2258290" y="498763"/>
                </a:cubicBezTo>
                <a:cubicBezTo>
                  <a:pt x="2387599" y="369454"/>
                  <a:pt x="2549236" y="0"/>
                  <a:pt x="2549236" y="0"/>
                </a:cubicBezTo>
                <a:lnTo>
                  <a:pt x="2549236" y="0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38" name="Connettore 2 37"/>
          <p:cNvCxnSpPr/>
          <p:nvPr/>
        </p:nvCxnSpPr>
        <p:spPr>
          <a:xfrm rot="16200000" flipH="1">
            <a:off x="1821637" y="5679297"/>
            <a:ext cx="214314" cy="1428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rot="16200000" flipH="1">
            <a:off x="2750331" y="4964917"/>
            <a:ext cx="214314" cy="1428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igura a mano libera 40"/>
          <p:cNvSpPr/>
          <p:nvPr/>
        </p:nvSpPr>
        <p:spPr>
          <a:xfrm>
            <a:off x="5278582" y="3976255"/>
            <a:ext cx="3311236" cy="1824181"/>
          </a:xfrm>
          <a:custGeom>
            <a:avLst/>
            <a:gdLst>
              <a:gd name="connsiteX0" fmla="*/ 0 w 3311236"/>
              <a:gd name="connsiteY0" fmla="*/ 1620981 h 1824181"/>
              <a:gd name="connsiteX1" fmla="*/ 152400 w 3311236"/>
              <a:gd name="connsiteY1" fmla="*/ 1814945 h 1824181"/>
              <a:gd name="connsiteX2" fmla="*/ 152400 w 3311236"/>
              <a:gd name="connsiteY2" fmla="*/ 1565563 h 1824181"/>
              <a:gd name="connsiteX3" fmla="*/ 193963 w 3311236"/>
              <a:gd name="connsiteY3" fmla="*/ 1662545 h 1824181"/>
              <a:gd name="connsiteX4" fmla="*/ 318654 w 3311236"/>
              <a:gd name="connsiteY4" fmla="*/ 1565563 h 1824181"/>
              <a:gd name="connsiteX5" fmla="*/ 443345 w 3311236"/>
              <a:gd name="connsiteY5" fmla="*/ 1551709 h 1824181"/>
              <a:gd name="connsiteX6" fmla="*/ 360218 w 3311236"/>
              <a:gd name="connsiteY6" fmla="*/ 1302327 h 1824181"/>
              <a:gd name="connsiteX7" fmla="*/ 457200 w 3311236"/>
              <a:gd name="connsiteY7" fmla="*/ 1385454 h 1824181"/>
              <a:gd name="connsiteX8" fmla="*/ 581891 w 3311236"/>
              <a:gd name="connsiteY8" fmla="*/ 1662545 h 1824181"/>
              <a:gd name="connsiteX9" fmla="*/ 595745 w 3311236"/>
              <a:gd name="connsiteY9" fmla="*/ 1440872 h 1824181"/>
              <a:gd name="connsiteX10" fmla="*/ 609600 w 3311236"/>
              <a:gd name="connsiteY10" fmla="*/ 1399309 h 1824181"/>
              <a:gd name="connsiteX11" fmla="*/ 748145 w 3311236"/>
              <a:gd name="connsiteY11" fmla="*/ 1440872 h 1824181"/>
              <a:gd name="connsiteX12" fmla="*/ 775854 w 3311236"/>
              <a:gd name="connsiteY12" fmla="*/ 1385454 h 1824181"/>
              <a:gd name="connsiteX13" fmla="*/ 969818 w 3311236"/>
              <a:gd name="connsiteY13" fmla="*/ 1413163 h 1824181"/>
              <a:gd name="connsiteX14" fmla="*/ 1136073 w 3311236"/>
              <a:gd name="connsiteY14" fmla="*/ 1579418 h 1824181"/>
              <a:gd name="connsiteX15" fmla="*/ 969818 w 3311236"/>
              <a:gd name="connsiteY15" fmla="*/ 1330036 h 1824181"/>
              <a:gd name="connsiteX16" fmla="*/ 1122218 w 3311236"/>
              <a:gd name="connsiteY16" fmla="*/ 1357745 h 1824181"/>
              <a:gd name="connsiteX17" fmla="*/ 1094509 w 3311236"/>
              <a:gd name="connsiteY17" fmla="*/ 1246909 h 1824181"/>
              <a:gd name="connsiteX18" fmla="*/ 1343891 w 3311236"/>
              <a:gd name="connsiteY18" fmla="*/ 1330036 h 1824181"/>
              <a:gd name="connsiteX19" fmla="*/ 1482436 w 3311236"/>
              <a:gd name="connsiteY19" fmla="*/ 1343890 h 1824181"/>
              <a:gd name="connsiteX20" fmla="*/ 1620982 w 3311236"/>
              <a:gd name="connsiteY20" fmla="*/ 1246909 h 1824181"/>
              <a:gd name="connsiteX21" fmla="*/ 1690254 w 3311236"/>
              <a:gd name="connsiteY21" fmla="*/ 1274618 h 1824181"/>
              <a:gd name="connsiteX22" fmla="*/ 1607127 w 3311236"/>
              <a:gd name="connsiteY22" fmla="*/ 1080654 h 1824181"/>
              <a:gd name="connsiteX23" fmla="*/ 1579418 w 3311236"/>
              <a:gd name="connsiteY23" fmla="*/ 997527 h 1824181"/>
              <a:gd name="connsiteX24" fmla="*/ 1620982 w 3311236"/>
              <a:gd name="connsiteY24" fmla="*/ 900545 h 1824181"/>
              <a:gd name="connsiteX25" fmla="*/ 1620982 w 3311236"/>
              <a:gd name="connsiteY25" fmla="*/ 748145 h 1824181"/>
              <a:gd name="connsiteX26" fmla="*/ 1717963 w 3311236"/>
              <a:gd name="connsiteY26" fmla="*/ 900545 h 1824181"/>
              <a:gd name="connsiteX27" fmla="*/ 1814945 w 3311236"/>
              <a:gd name="connsiteY27" fmla="*/ 942109 h 1824181"/>
              <a:gd name="connsiteX28" fmla="*/ 2105891 w 3311236"/>
              <a:gd name="connsiteY28" fmla="*/ 803563 h 1824181"/>
              <a:gd name="connsiteX29" fmla="*/ 2078182 w 3311236"/>
              <a:gd name="connsiteY29" fmla="*/ 595745 h 1824181"/>
              <a:gd name="connsiteX30" fmla="*/ 2258291 w 3311236"/>
              <a:gd name="connsiteY30" fmla="*/ 775854 h 1824181"/>
              <a:gd name="connsiteX31" fmla="*/ 2341418 w 3311236"/>
              <a:gd name="connsiteY31" fmla="*/ 720436 h 1824181"/>
              <a:gd name="connsiteX32" fmla="*/ 2382982 w 3311236"/>
              <a:gd name="connsiteY32" fmla="*/ 678872 h 1824181"/>
              <a:gd name="connsiteX33" fmla="*/ 2355273 w 3311236"/>
              <a:gd name="connsiteY33" fmla="*/ 637309 h 1824181"/>
              <a:gd name="connsiteX34" fmla="*/ 2632363 w 3311236"/>
              <a:gd name="connsiteY34" fmla="*/ 748145 h 1824181"/>
              <a:gd name="connsiteX35" fmla="*/ 2687782 w 3311236"/>
              <a:gd name="connsiteY35" fmla="*/ 692727 h 1824181"/>
              <a:gd name="connsiteX36" fmla="*/ 2535382 w 3311236"/>
              <a:gd name="connsiteY36" fmla="*/ 595745 h 1824181"/>
              <a:gd name="connsiteX37" fmla="*/ 2299854 w 3311236"/>
              <a:gd name="connsiteY37" fmla="*/ 387927 h 1824181"/>
              <a:gd name="connsiteX38" fmla="*/ 2410691 w 3311236"/>
              <a:gd name="connsiteY38" fmla="*/ 429490 h 1824181"/>
              <a:gd name="connsiteX39" fmla="*/ 2576945 w 3311236"/>
              <a:gd name="connsiteY39" fmla="*/ 484909 h 1824181"/>
              <a:gd name="connsiteX40" fmla="*/ 2715491 w 3311236"/>
              <a:gd name="connsiteY40" fmla="*/ 484909 h 1824181"/>
              <a:gd name="connsiteX41" fmla="*/ 2770909 w 3311236"/>
              <a:gd name="connsiteY41" fmla="*/ 429490 h 1824181"/>
              <a:gd name="connsiteX42" fmla="*/ 2826327 w 3311236"/>
              <a:gd name="connsiteY42" fmla="*/ 443345 h 1824181"/>
              <a:gd name="connsiteX43" fmla="*/ 3020291 w 3311236"/>
              <a:gd name="connsiteY43" fmla="*/ 540327 h 1824181"/>
              <a:gd name="connsiteX44" fmla="*/ 3034145 w 3311236"/>
              <a:gd name="connsiteY44" fmla="*/ 387927 h 1824181"/>
              <a:gd name="connsiteX45" fmla="*/ 2992582 w 3311236"/>
              <a:gd name="connsiteY45" fmla="*/ 387927 h 1824181"/>
              <a:gd name="connsiteX46" fmla="*/ 2812473 w 3311236"/>
              <a:gd name="connsiteY46" fmla="*/ 277090 h 1824181"/>
              <a:gd name="connsiteX47" fmla="*/ 3103418 w 3311236"/>
              <a:gd name="connsiteY47" fmla="*/ 152400 h 1824181"/>
              <a:gd name="connsiteX48" fmla="*/ 3311236 w 3311236"/>
              <a:gd name="connsiteY48" fmla="*/ 0 h 182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311236" h="1824181">
                <a:moveTo>
                  <a:pt x="0" y="1620981"/>
                </a:moveTo>
                <a:cubicBezTo>
                  <a:pt x="63500" y="1722581"/>
                  <a:pt x="127000" y="1824181"/>
                  <a:pt x="152400" y="1814945"/>
                </a:cubicBezTo>
                <a:cubicBezTo>
                  <a:pt x="177800" y="1805709"/>
                  <a:pt x="145473" y="1590963"/>
                  <a:pt x="152400" y="1565563"/>
                </a:cubicBezTo>
                <a:cubicBezTo>
                  <a:pt x="159327" y="1540163"/>
                  <a:pt x="166254" y="1662545"/>
                  <a:pt x="193963" y="1662545"/>
                </a:cubicBezTo>
                <a:cubicBezTo>
                  <a:pt x="221672" y="1662545"/>
                  <a:pt x="277090" y="1584036"/>
                  <a:pt x="318654" y="1565563"/>
                </a:cubicBezTo>
                <a:cubicBezTo>
                  <a:pt x="360218" y="1547090"/>
                  <a:pt x="436418" y="1595582"/>
                  <a:pt x="443345" y="1551709"/>
                </a:cubicBezTo>
                <a:cubicBezTo>
                  <a:pt x="450272" y="1507836"/>
                  <a:pt x="357909" y="1330036"/>
                  <a:pt x="360218" y="1302327"/>
                </a:cubicBezTo>
                <a:cubicBezTo>
                  <a:pt x="362527" y="1274618"/>
                  <a:pt x="420255" y="1325418"/>
                  <a:pt x="457200" y="1385454"/>
                </a:cubicBezTo>
                <a:cubicBezTo>
                  <a:pt x="494145" y="1445490"/>
                  <a:pt x="558800" y="1653309"/>
                  <a:pt x="581891" y="1662545"/>
                </a:cubicBezTo>
                <a:cubicBezTo>
                  <a:pt x="604982" y="1671781"/>
                  <a:pt x="591127" y="1484745"/>
                  <a:pt x="595745" y="1440872"/>
                </a:cubicBezTo>
                <a:cubicBezTo>
                  <a:pt x="600363" y="1396999"/>
                  <a:pt x="584200" y="1399309"/>
                  <a:pt x="609600" y="1399309"/>
                </a:cubicBezTo>
                <a:cubicBezTo>
                  <a:pt x="635000" y="1399309"/>
                  <a:pt x="720436" y="1443181"/>
                  <a:pt x="748145" y="1440872"/>
                </a:cubicBezTo>
                <a:cubicBezTo>
                  <a:pt x="775854" y="1438563"/>
                  <a:pt x="738909" y="1390072"/>
                  <a:pt x="775854" y="1385454"/>
                </a:cubicBezTo>
                <a:cubicBezTo>
                  <a:pt x="812799" y="1380836"/>
                  <a:pt x="909782" y="1380836"/>
                  <a:pt x="969818" y="1413163"/>
                </a:cubicBezTo>
                <a:cubicBezTo>
                  <a:pt x="1029854" y="1445490"/>
                  <a:pt x="1136073" y="1593272"/>
                  <a:pt x="1136073" y="1579418"/>
                </a:cubicBezTo>
                <a:cubicBezTo>
                  <a:pt x="1136073" y="1565564"/>
                  <a:pt x="972127" y="1366981"/>
                  <a:pt x="969818" y="1330036"/>
                </a:cubicBezTo>
                <a:cubicBezTo>
                  <a:pt x="967509" y="1293091"/>
                  <a:pt x="1101436" y="1371599"/>
                  <a:pt x="1122218" y="1357745"/>
                </a:cubicBezTo>
                <a:cubicBezTo>
                  <a:pt x="1143000" y="1343891"/>
                  <a:pt x="1057564" y="1251527"/>
                  <a:pt x="1094509" y="1246909"/>
                </a:cubicBezTo>
                <a:cubicBezTo>
                  <a:pt x="1131454" y="1242291"/>
                  <a:pt x="1279237" y="1313873"/>
                  <a:pt x="1343891" y="1330036"/>
                </a:cubicBezTo>
                <a:cubicBezTo>
                  <a:pt x="1408545" y="1346199"/>
                  <a:pt x="1436254" y="1357744"/>
                  <a:pt x="1482436" y="1343890"/>
                </a:cubicBezTo>
                <a:cubicBezTo>
                  <a:pt x="1528618" y="1330036"/>
                  <a:pt x="1586346" y="1258454"/>
                  <a:pt x="1620982" y="1246909"/>
                </a:cubicBezTo>
                <a:cubicBezTo>
                  <a:pt x="1655618" y="1235364"/>
                  <a:pt x="1692563" y="1302327"/>
                  <a:pt x="1690254" y="1274618"/>
                </a:cubicBezTo>
                <a:cubicBezTo>
                  <a:pt x="1687945" y="1246909"/>
                  <a:pt x="1625600" y="1126836"/>
                  <a:pt x="1607127" y="1080654"/>
                </a:cubicBezTo>
                <a:cubicBezTo>
                  <a:pt x="1588654" y="1034472"/>
                  <a:pt x="1577109" y="1027545"/>
                  <a:pt x="1579418" y="997527"/>
                </a:cubicBezTo>
                <a:cubicBezTo>
                  <a:pt x="1581727" y="967509"/>
                  <a:pt x="1614055" y="942109"/>
                  <a:pt x="1620982" y="900545"/>
                </a:cubicBezTo>
                <a:cubicBezTo>
                  <a:pt x="1627909" y="858981"/>
                  <a:pt x="1604819" y="748145"/>
                  <a:pt x="1620982" y="748145"/>
                </a:cubicBezTo>
                <a:cubicBezTo>
                  <a:pt x="1637145" y="748145"/>
                  <a:pt x="1685636" y="868218"/>
                  <a:pt x="1717963" y="900545"/>
                </a:cubicBezTo>
                <a:cubicBezTo>
                  <a:pt x="1750290" y="932872"/>
                  <a:pt x="1750290" y="958273"/>
                  <a:pt x="1814945" y="942109"/>
                </a:cubicBezTo>
                <a:cubicBezTo>
                  <a:pt x="1879600" y="925945"/>
                  <a:pt x="2062018" y="861290"/>
                  <a:pt x="2105891" y="803563"/>
                </a:cubicBezTo>
                <a:cubicBezTo>
                  <a:pt x="2149764" y="745836"/>
                  <a:pt x="2052782" y="600363"/>
                  <a:pt x="2078182" y="595745"/>
                </a:cubicBezTo>
                <a:cubicBezTo>
                  <a:pt x="2103582" y="591127"/>
                  <a:pt x="2214418" y="755072"/>
                  <a:pt x="2258291" y="775854"/>
                </a:cubicBezTo>
                <a:cubicBezTo>
                  <a:pt x="2302164" y="796636"/>
                  <a:pt x="2320636" y="736600"/>
                  <a:pt x="2341418" y="720436"/>
                </a:cubicBezTo>
                <a:cubicBezTo>
                  <a:pt x="2362200" y="704272"/>
                  <a:pt x="2380673" y="692727"/>
                  <a:pt x="2382982" y="678872"/>
                </a:cubicBezTo>
                <a:cubicBezTo>
                  <a:pt x="2385291" y="665017"/>
                  <a:pt x="2313710" y="625764"/>
                  <a:pt x="2355273" y="637309"/>
                </a:cubicBezTo>
                <a:cubicBezTo>
                  <a:pt x="2396836" y="648854"/>
                  <a:pt x="2576945" y="738909"/>
                  <a:pt x="2632363" y="748145"/>
                </a:cubicBezTo>
                <a:cubicBezTo>
                  <a:pt x="2687781" y="757381"/>
                  <a:pt x="2703945" y="718127"/>
                  <a:pt x="2687782" y="692727"/>
                </a:cubicBezTo>
                <a:cubicBezTo>
                  <a:pt x="2671619" y="667327"/>
                  <a:pt x="2600037" y="646545"/>
                  <a:pt x="2535382" y="595745"/>
                </a:cubicBezTo>
                <a:cubicBezTo>
                  <a:pt x="2470727" y="544945"/>
                  <a:pt x="2320636" y="415636"/>
                  <a:pt x="2299854" y="387927"/>
                </a:cubicBezTo>
                <a:cubicBezTo>
                  <a:pt x="2279072" y="360218"/>
                  <a:pt x="2364509" y="413326"/>
                  <a:pt x="2410691" y="429490"/>
                </a:cubicBezTo>
                <a:cubicBezTo>
                  <a:pt x="2456873" y="445654"/>
                  <a:pt x="2526145" y="475673"/>
                  <a:pt x="2576945" y="484909"/>
                </a:cubicBezTo>
                <a:cubicBezTo>
                  <a:pt x="2627745" y="494146"/>
                  <a:pt x="2683164" y="494145"/>
                  <a:pt x="2715491" y="484909"/>
                </a:cubicBezTo>
                <a:cubicBezTo>
                  <a:pt x="2747818" y="475673"/>
                  <a:pt x="2752437" y="436417"/>
                  <a:pt x="2770909" y="429490"/>
                </a:cubicBezTo>
                <a:cubicBezTo>
                  <a:pt x="2789381" y="422563"/>
                  <a:pt x="2784763" y="424872"/>
                  <a:pt x="2826327" y="443345"/>
                </a:cubicBezTo>
                <a:cubicBezTo>
                  <a:pt x="2867891" y="461818"/>
                  <a:pt x="2985655" y="549563"/>
                  <a:pt x="3020291" y="540327"/>
                </a:cubicBezTo>
                <a:cubicBezTo>
                  <a:pt x="3054927" y="531091"/>
                  <a:pt x="3038763" y="413327"/>
                  <a:pt x="3034145" y="387927"/>
                </a:cubicBezTo>
                <a:cubicBezTo>
                  <a:pt x="3029527" y="362527"/>
                  <a:pt x="3029527" y="406400"/>
                  <a:pt x="2992582" y="387927"/>
                </a:cubicBezTo>
                <a:cubicBezTo>
                  <a:pt x="2955637" y="369454"/>
                  <a:pt x="2794000" y="316344"/>
                  <a:pt x="2812473" y="277090"/>
                </a:cubicBezTo>
                <a:cubicBezTo>
                  <a:pt x="2830946" y="237836"/>
                  <a:pt x="3020291" y="198582"/>
                  <a:pt x="3103418" y="152400"/>
                </a:cubicBezTo>
                <a:cubicBezTo>
                  <a:pt x="3186545" y="106218"/>
                  <a:pt x="3248890" y="53109"/>
                  <a:pt x="3311236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 rot="20092097">
            <a:off x="6823881" y="5128976"/>
            <a:ext cx="1404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00B050"/>
                </a:solidFill>
              </a:rPr>
              <a:t>tragitto </a:t>
            </a:r>
            <a:r>
              <a:rPr lang="it-IT" dirty="0" smtClean="0">
                <a:solidFill>
                  <a:srgbClr val="00B050"/>
                </a:solidFill>
              </a:rPr>
              <a:t>reale</a:t>
            </a:r>
          </a:p>
          <a:p>
            <a:pPr algn="ctr"/>
            <a:r>
              <a:rPr lang="it-IT" dirty="0" smtClean="0">
                <a:solidFill>
                  <a:srgbClr val="00B050"/>
                </a:solidFill>
              </a:rPr>
              <a:t>qualsiasi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 rot="20138608">
            <a:off x="5584242" y="4295487"/>
            <a:ext cx="2677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4301E9"/>
                </a:solidFill>
              </a:rPr>
              <a:t>tragitto rettilineo ipotetico</a:t>
            </a:r>
            <a:endParaRPr lang="it-IT" dirty="0">
              <a:solidFill>
                <a:srgbClr val="4301E9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8215338" y="6357958"/>
            <a:ext cx="317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lat</a:t>
            </a:r>
            <a:endParaRPr lang="it-IT" sz="1000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3786182" y="6286520"/>
            <a:ext cx="317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lat</a:t>
            </a:r>
            <a:endParaRPr lang="it-IT" sz="1000" dirty="0"/>
          </a:p>
        </p:txBody>
      </p:sp>
      <p:sp>
        <p:nvSpPr>
          <p:cNvPr id="47" name="CasellaDiTesto 46"/>
          <p:cNvSpPr txBox="1"/>
          <p:nvPr/>
        </p:nvSpPr>
        <p:spPr>
          <a:xfrm rot="16200000">
            <a:off x="686606" y="3742494"/>
            <a:ext cx="4445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 smtClean="0"/>
              <a:t>lon</a:t>
            </a:r>
            <a:endParaRPr lang="it-IT" sz="1000" dirty="0"/>
          </a:p>
        </p:txBody>
      </p:sp>
      <p:sp>
        <p:nvSpPr>
          <p:cNvPr id="48" name="CasellaDiTesto 47"/>
          <p:cNvSpPr txBox="1"/>
          <p:nvPr/>
        </p:nvSpPr>
        <p:spPr>
          <a:xfrm rot="16200000">
            <a:off x="4830010" y="3671056"/>
            <a:ext cx="4445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 smtClean="0"/>
              <a:t>lon</a:t>
            </a:r>
            <a:endParaRPr lang="it-IT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0" y="3500438"/>
            <a:ext cx="9144000" cy="1143008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Titolo 6"/>
          <p:cNvSpPr txBox="1">
            <a:spLocks/>
          </p:cNvSpPr>
          <p:nvPr/>
        </p:nvSpPr>
        <p:spPr>
          <a:xfrm>
            <a:off x="214282" y="214290"/>
            <a:ext cx="8929718" cy="6429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Argomenti della tesi:</a:t>
            </a: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 Stato dell’arte</a:t>
            </a:r>
          </a:p>
          <a:p>
            <a:pPr lvl="0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it-IT" sz="36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Analisi e progetto del simulatore</a:t>
            </a:r>
            <a:endParaRPr kumimoji="0" lang="it-IT" sz="3600" b="0" i="0" u="none" strike="noStrike" kern="1200" cap="none" spc="0" normalizeH="0" baseline="0" noProof="0" dirty="0" smtClean="0">
              <a:ln>
                <a:noFill/>
              </a:ln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it-IT" sz="36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j-ea"/>
                <a:cs typeface="+mj-cs"/>
              </a:rPr>
              <a:t> Creazione degli scenari</a:t>
            </a: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 Simulazioni</a:t>
            </a:r>
            <a:r>
              <a:rPr kumimoji="0" lang="it-IT" sz="3600" b="0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 di traffico</a:t>
            </a:r>
            <a:endParaRPr lang="it-IT" sz="3600" dirty="0" smtClean="0"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ea typeface="+mj-ea"/>
              <a:cs typeface="+mj-cs"/>
            </a:endParaRPr>
          </a:p>
          <a:p>
            <a:pPr lvl="0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 Analisi</a:t>
            </a:r>
            <a:r>
              <a:rPr kumimoji="0" lang="it-IT" sz="3600" b="0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 </a:t>
            </a:r>
            <a:r>
              <a:rPr lang="it-IT" sz="36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sperimentale</a:t>
            </a:r>
            <a:endParaRPr kumimoji="0" lang="it-IT" sz="3600" b="0" i="0" u="none" strike="noStrike" kern="1200" cap="none" spc="0" normalizeH="0" baseline="0" noProof="0" dirty="0" smtClean="0">
              <a:ln>
                <a:noFill/>
              </a:ln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Introduzione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714356"/>
            <a:ext cx="8643998" cy="5857916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  <a:buNone/>
            </a:pPr>
            <a:r>
              <a:rPr lang="it-IT" sz="3200" dirty="0" smtClean="0">
                <a:solidFill>
                  <a:srgbClr val="335B9D"/>
                </a:solidFill>
                <a:latin typeface="Franklin Gothic Demi" pitchFamily="34" charset="0"/>
              </a:rPr>
              <a:t>	</a:t>
            </a:r>
            <a:r>
              <a:rPr lang="it-IT" sz="32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Lo stato attuale del traffico:</a:t>
            </a:r>
            <a:endParaRPr lang="it-IT" sz="5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lvl="3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In particolari momenti molto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congestionato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Code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,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rallentamenti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e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ingorghi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Elevato numero di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incidenti</a:t>
            </a:r>
            <a:endParaRPr lang="it-IT" sz="800" dirty="0" smtClean="0"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lvl="3">
              <a:lnSpc>
                <a:spcPct val="150000"/>
              </a:lnSpc>
              <a:buClr>
                <a:srgbClr val="335B9D"/>
              </a:buClr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Inquinamento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acustico e ambientale</a:t>
            </a:r>
          </a:p>
          <a:p>
            <a:pPr lvl="3">
              <a:lnSpc>
                <a:spcPct val="150000"/>
              </a:lnSpc>
              <a:buClr>
                <a:srgbClr val="335B9D"/>
              </a:buClr>
              <a:buFont typeface="Wingdings" pitchFamily="2" charset="2"/>
              <a:buChar char="Ø"/>
            </a:pP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Deterioramento della qualità di vita</a:t>
            </a:r>
            <a:endParaRPr lang="it-IT" sz="24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lvl="3">
              <a:lnSpc>
                <a:spcPct val="150000"/>
              </a:lnSpc>
              <a:buNone/>
            </a:pPr>
            <a:endParaRPr lang="it-IT" sz="1800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lvl="3">
              <a:lnSpc>
                <a:spcPct val="150000"/>
              </a:lnSpc>
              <a:buNone/>
            </a:pPr>
            <a:endParaRPr lang="it-IT" sz="1800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lvl="1">
              <a:lnSpc>
                <a:spcPct val="150000"/>
              </a:lnSpc>
              <a:buNone/>
            </a:pPr>
            <a:r>
              <a:rPr lang="it-IT" sz="40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Intelligent Transportation Systems</a:t>
            </a:r>
            <a:endParaRPr lang="it-IT" sz="4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ccia giù 3"/>
          <p:cNvSpPr/>
          <p:nvPr/>
        </p:nvSpPr>
        <p:spPr>
          <a:xfrm>
            <a:off x="4000496" y="4572008"/>
            <a:ext cx="609600" cy="62420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Creazione degli scenari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571480"/>
            <a:ext cx="8715436" cy="571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800" i="1" dirty="0" smtClean="0">
                <a:solidFill>
                  <a:srgbClr val="335B9D"/>
                </a:solidFill>
                <a:latin typeface="Franklin Gothic Demi" pitchFamily="34" charset="0"/>
              </a:rPr>
              <a:t>Lo scenario di Beijing (Pechino, Cina):</a:t>
            </a:r>
            <a:endParaRPr lang="it-IT" sz="2800" i="1" dirty="0" smtClean="0">
              <a:solidFill>
                <a:schemeClr val="accent6">
                  <a:lumMod val="75000"/>
                </a:schemeClr>
              </a:solidFill>
              <a:latin typeface="Franklin Gothic Demi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 descr="bjpr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008" y="1285860"/>
            <a:ext cx="2757155" cy="271464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000364" y="1500174"/>
            <a:ext cx="1999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>
                <a:solidFill>
                  <a:srgbClr val="335B9D"/>
                </a:solidFill>
                <a:latin typeface="Franklin Gothic Demi" pitchFamily="34" charset="0"/>
              </a:rPr>
              <a:t>Progetto originale</a:t>
            </a:r>
            <a:endParaRPr lang="it-IT" dirty="0"/>
          </a:p>
        </p:txBody>
      </p:sp>
      <p:sp>
        <p:nvSpPr>
          <p:cNvPr id="12" name="Freccia a destra 11"/>
          <p:cNvSpPr/>
          <p:nvPr/>
        </p:nvSpPr>
        <p:spPr>
          <a:xfrm rot="1838620">
            <a:off x="3278727" y="2246258"/>
            <a:ext cx="1118142" cy="557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4643438" y="2786058"/>
            <a:ext cx="4322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>
                <a:solidFill>
                  <a:srgbClr val="335B9D"/>
                </a:solidFill>
                <a:latin typeface="Franklin Gothic Demi" pitchFamily="34" charset="0"/>
              </a:rPr>
              <a:t>Progetto nel simulatore di traffico Vissim</a:t>
            </a:r>
            <a:endParaRPr lang="it-IT" dirty="0"/>
          </a:p>
        </p:txBody>
      </p:sp>
      <p:grpSp>
        <p:nvGrpSpPr>
          <p:cNvPr id="21" name="Gruppo 20"/>
          <p:cNvGrpSpPr/>
          <p:nvPr/>
        </p:nvGrpSpPr>
        <p:grpSpPr>
          <a:xfrm>
            <a:off x="3000364" y="3214686"/>
            <a:ext cx="6000792" cy="3144066"/>
            <a:chOff x="2928926" y="3500438"/>
            <a:chExt cx="6000792" cy="3144066"/>
          </a:xfrm>
        </p:grpSpPr>
        <p:pic>
          <p:nvPicPr>
            <p:cNvPr id="11" name="Immagine 10" descr="bjcc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8926" y="3500438"/>
              <a:ext cx="6000792" cy="3143272"/>
            </a:xfrm>
            <a:prstGeom prst="rect">
              <a:avLst/>
            </a:prstGeom>
          </p:spPr>
        </p:pic>
        <p:cxnSp>
          <p:nvCxnSpPr>
            <p:cNvPr id="15" name="Connettore 2 14"/>
            <p:cNvCxnSpPr/>
            <p:nvPr/>
          </p:nvCxnSpPr>
          <p:spPr>
            <a:xfrm>
              <a:off x="2928926" y="6286520"/>
              <a:ext cx="6000792" cy="1588"/>
            </a:xfrm>
            <a:prstGeom prst="straightConnector1">
              <a:avLst/>
            </a:prstGeom>
            <a:ln w="12700" cmpd="sng">
              <a:solidFill>
                <a:srgbClr val="C00000"/>
              </a:solidFill>
              <a:prstDash val="solid"/>
              <a:headEnd type="arrow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 rot="5400000">
              <a:off x="1571604" y="5072074"/>
              <a:ext cx="3143272" cy="1588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sellaDiTesto 18"/>
            <p:cNvSpPr txBox="1"/>
            <p:nvPr/>
          </p:nvSpPr>
          <p:spPr>
            <a:xfrm>
              <a:off x="3214678" y="5500702"/>
              <a:ext cx="602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1Km</a:t>
              </a:r>
              <a:endParaRPr lang="it-IT" dirty="0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4143372" y="5857892"/>
              <a:ext cx="7773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1,2Km</a:t>
              </a:r>
              <a:endParaRPr lang="it-IT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Creazione degli scenari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500042"/>
            <a:ext cx="8715436" cy="571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800" i="1" dirty="0" smtClean="0">
                <a:solidFill>
                  <a:srgbClr val="335B9D"/>
                </a:solidFill>
                <a:latin typeface="Franklin Gothic Demi" pitchFamily="34" charset="0"/>
              </a:rPr>
              <a:t>Lo scenario di Toll Plaza (Cadmen, New Jersey, USA):</a:t>
            </a:r>
            <a:endParaRPr lang="it-IT" sz="2800" dirty="0" smtClean="0"/>
          </a:p>
          <a:p>
            <a:pPr>
              <a:buNone/>
            </a:pPr>
            <a:endParaRPr lang="it-IT" sz="2800" i="1" dirty="0" smtClean="0">
              <a:solidFill>
                <a:schemeClr val="accent6">
                  <a:lumMod val="75000"/>
                </a:schemeClr>
              </a:solidFill>
              <a:latin typeface="Franklin Gothic Demi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contenuto 2"/>
          <p:cNvSpPr txBox="1">
            <a:spLocks/>
          </p:cNvSpPr>
          <p:nvPr/>
        </p:nvSpPr>
        <p:spPr>
          <a:xfrm>
            <a:off x="214282" y="3643314"/>
            <a:ext cx="3357586" cy="2428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600" b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Modello usato per analizzare le</a:t>
            </a:r>
            <a:r>
              <a:rPr kumimoji="0" lang="it-IT" sz="1600" b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600" b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operazioni</a:t>
            </a:r>
            <a:r>
              <a:rPr kumimoji="0" lang="it-IT" sz="1600" b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 sul traffico in Benjamin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600" b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Franklin Toll Plaza per i veicoli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600" b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verso il ponte di Delaware River da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600" b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Cadmen, e dal New Jersey verso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600" b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Philadelphia in Pennsylvania, USA.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600" b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I volumi di traffico, le velocità, e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600" b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tutti </a:t>
            </a:r>
            <a:r>
              <a:rPr lang="it-IT" sz="1600" dirty="0" smtClean="0">
                <a:solidFill>
                  <a:srgbClr val="335B9D"/>
                </a:solidFill>
                <a:latin typeface="Franklin Gothic Demi" pitchFamily="34" charset="0"/>
              </a:rPr>
              <a:t>gli altri dati </a:t>
            </a:r>
            <a:r>
              <a:rPr kumimoji="0" lang="it-IT" sz="1600" b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sono reali.</a:t>
            </a:r>
            <a:endParaRPr kumimoji="0" lang="it-IT" sz="1600" b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pic>
        <p:nvPicPr>
          <p:cNvPr id="14" name="Immagine 13" descr="tp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5" y="3857628"/>
            <a:ext cx="5097867" cy="28575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142984"/>
            <a:ext cx="4714908" cy="263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142984"/>
            <a:ext cx="170968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1142984"/>
            <a:ext cx="178744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Connettore 4 22"/>
          <p:cNvCxnSpPr/>
          <p:nvPr/>
        </p:nvCxnSpPr>
        <p:spPr>
          <a:xfrm>
            <a:off x="1785918" y="1643050"/>
            <a:ext cx="1214446" cy="285752"/>
          </a:xfrm>
          <a:prstGeom prst="bentConnector3">
            <a:avLst>
              <a:gd name="adj1" fmla="val -196"/>
            </a:avLst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/>
          <p:nvPr/>
        </p:nvCxnSpPr>
        <p:spPr>
          <a:xfrm>
            <a:off x="3143240" y="2071678"/>
            <a:ext cx="928694" cy="428628"/>
          </a:xfrm>
          <a:prstGeom prst="bentConnector3">
            <a:avLst>
              <a:gd name="adj1" fmla="val -722"/>
            </a:avLst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4000496" y="4071942"/>
            <a:ext cx="5000660" cy="2571768"/>
          </a:xfrm>
          <a:prstGeom prst="straightConnector1">
            <a:avLst/>
          </a:prstGeom>
          <a:ln w="12700" cmpd="sng">
            <a:solidFill>
              <a:srgbClr val="C00000"/>
            </a:solidFill>
            <a:prstDash val="solid"/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rot="5400000">
            <a:off x="4857752" y="4929198"/>
            <a:ext cx="2286016" cy="428628"/>
          </a:xfrm>
          <a:prstGeom prst="straightConnector1">
            <a:avLst/>
          </a:prstGeom>
          <a:ln w="12700" cmpd="sng">
            <a:solidFill>
              <a:srgbClr val="C00000"/>
            </a:solidFill>
            <a:prstDash val="solid"/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>
            <a:off x="4000496" y="4143380"/>
            <a:ext cx="3286148" cy="2500330"/>
          </a:xfrm>
          <a:prstGeom prst="straightConnector1">
            <a:avLst/>
          </a:prstGeom>
          <a:ln w="12700" cmpd="sng">
            <a:solidFill>
              <a:srgbClr val="C00000"/>
            </a:solidFill>
            <a:prstDash val="solid"/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8143900" y="5929330"/>
            <a:ext cx="77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2,3Km</a:t>
            </a:r>
            <a:endParaRPr lang="it-IT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6429388" y="6286520"/>
            <a:ext cx="77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1,4Km</a:t>
            </a:r>
            <a:endParaRPr lang="it-IT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6215074" y="4071942"/>
            <a:ext cx="77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0,4Km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bos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000504"/>
            <a:ext cx="4585528" cy="2643206"/>
          </a:xfrm>
          <a:prstGeom prst="rect">
            <a:avLst/>
          </a:prstGeom>
        </p:spPr>
      </p:pic>
      <p:pic>
        <p:nvPicPr>
          <p:cNvPr id="18" name="Immagine 17" descr="BOpiugrandes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357562"/>
            <a:ext cx="3500462" cy="330019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Creazione degli scenari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500042"/>
            <a:ext cx="8715436" cy="571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800" i="1" dirty="0" smtClean="0">
                <a:solidFill>
                  <a:srgbClr val="335B9D"/>
                </a:solidFill>
                <a:latin typeface="Franklin Gothic Demi" pitchFamily="34" charset="0"/>
              </a:rPr>
              <a:t>Lo scenario italiano di Bologna:</a:t>
            </a:r>
            <a:endParaRPr lang="it-IT" sz="2800" dirty="0" smtClean="0"/>
          </a:p>
          <a:p>
            <a:pPr>
              <a:buNone/>
            </a:pPr>
            <a:endParaRPr lang="it-IT" sz="2800" i="1" dirty="0" smtClean="0">
              <a:solidFill>
                <a:schemeClr val="accent6">
                  <a:lumMod val="75000"/>
                </a:schemeClr>
              </a:solidFill>
              <a:latin typeface="Franklin Gothic Demi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contenuto 2"/>
          <p:cNvSpPr txBox="1">
            <a:spLocks/>
          </p:cNvSpPr>
          <p:nvPr/>
        </p:nvSpPr>
        <p:spPr>
          <a:xfrm>
            <a:off x="5000628" y="1214422"/>
            <a:ext cx="4000528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kumimoji="0" lang="it-IT" sz="1600" b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Modello</a:t>
            </a:r>
            <a:r>
              <a:rPr kumimoji="0" lang="it-IT" sz="1600" b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 creato dall’università di  Bologna,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kumimoji="0" lang="it-IT" sz="1600" b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modificato in modo da  permettere la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kumimoji="0" lang="it-IT" sz="1600" b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circolazione dei  veicoli nelle strade.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kumimoji="0" lang="it-IT" sz="1600" b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I flussi di veicoli sono stati creati a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kumimoji="0" lang="it-IT" sz="1600" b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posteriori con l’utilizzo di dati pubblici.</a:t>
            </a:r>
            <a:endParaRPr kumimoji="0" lang="it-IT" sz="1600" b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cxnSp>
        <p:nvCxnSpPr>
          <p:cNvPr id="30" name="Connettore 2 29"/>
          <p:cNvCxnSpPr/>
          <p:nvPr/>
        </p:nvCxnSpPr>
        <p:spPr>
          <a:xfrm flipV="1">
            <a:off x="214282" y="5214950"/>
            <a:ext cx="4572032" cy="73026"/>
          </a:xfrm>
          <a:prstGeom prst="straightConnector1">
            <a:avLst/>
          </a:prstGeom>
          <a:ln w="12700" cmpd="sng">
            <a:solidFill>
              <a:srgbClr val="C00000"/>
            </a:solidFill>
            <a:prstDash val="solid"/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rot="16200000" flipH="1">
            <a:off x="2029723" y="5328335"/>
            <a:ext cx="2657250" cy="1588"/>
          </a:xfrm>
          <a:prstGeom prst="straightConnector1">
            <a:avLst/>
          </a:prstGeom>
          <a:ln w="12700" cmpd="sng">
            <a:solidFill>
              <a:srgbClr val="C00000"/>
            </a:solidFill>
            <a:prstDash val="solid"/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3428992" y="6286520"/>
            <a:ext cx="83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0,6 Km</a:t>
            </a:r>
            <a:endParaRPr lang="it-IT" dirty="0"/>
          </a:p>
        </p:txBody>
      </p:sp>
      <p:pic>
        <p:nvPicPr>
          <p:cNvPr id="20" name="Immagine 19" descr="googlemapb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1" y="1214422"/>
            <a:ext cx="4600565" cy="2643206"/>
          </a:xfrm>
          <a:prstGeom prst="rect">
            <a:avLst/>
          </a:prstGeom>
        </p:spPr>
      </p:pic>
      <p:sp>
        <p:nvSpPr>
          <p:cNvPr id="35" name="CasellaDiTesto 34"/>
          <p:cNvSpPr txBox="1"/>
          <p:nvPr/>
        </p:nvSpPr>
        <p:spPr>
          <a:xfrm>
            <a:off x="3929058" y="5286388"/>
            <a:ext cx="77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1,4Km</a:t>
            </a:r>
            <a:endParaRPr lang="it-IT" dirty="0"/>
          </a:p>
        </p:txBody>
      </p:sp>
      <p:cxnSp>
        <p:nvCxnSpPr>
          <p:cNvPr id="38" name="Connettore 2 37"/>
          <p:cNvCxnSpPr>
            <a:stCxn id="18" idx="1"/>
            <a:endCxn id="18" idx="3"/>
          </p:cNvCxnSpPr>
          <p:nvPr/>
        </p:nvCxnSpPr>
        <p:spPr>
          <a:xfrm rot="10800000" flipH="1">
            <a:off x="5214942" y="5007658"/>
            <a:ext cx="3500462" cy="1588"/>
          </a:xfrm>
          <a:prstGeom prst="straightConnector1">
            <a:avLst/>
          </a:prstGeom>
          <a:ln w="12700" cmpd="sng">
            <a:solidFill>
              <a:srgbClr val="C00000"/>
            </a:solidFill>
            <a:prstDash val="solid"/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>
            <a:stCxn id="18" idx="0"/>
            <a:endCxn id="18" idx="2"/>
          </p:cNvCxnSpPr>
          <p:nvPr/>
        </p:nvCxnSpPr>
        <p:spPr>
          <a:xfrm rot="16200000" flipH="1">
            <a:off x="5315077" y="5007658"/>
            <a:ext cx="3300192" cy="1588"/>
          </a:xfrm>
          <a:prstGeom prst="straightConnector1">
            <a:avLst/>
          </a:prstGeom>
          <a:ln w="12700" cmpd="sng">
            <a:solidFill>
              <a:srgbClr val="C00000"/>
            </a:solidFill>
            <a:prstDash val="solid"/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7858148" y="5072074"/>
            <a:ext cx="77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1,6Km</a:t>
            </a:r>
            <a:endParaRPr lang="it-IT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7000892" y="6215082"/>
            <a:ext cx="83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1,2 Km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rmccz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786190"/>
            <a:ext cx="5786478" cy="287525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Creazione degli scenari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500042"/>
            <a:ext cx="6715172" cy="571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800" i="1" dirty="0" smtClean="0">
                <a:solidFill>
                  <a:srgbClr val="335B9D"/>
                </a:solidFill>
                <a:latin typeface="Franklin Gothic Demi" pitchFamily="34" charset="0"/>
              </a:rPr>
              <a:t>Lo scenario italiano di Roma:</a:t>
            </a:r>
            <a:endParaRPr lang="it-IT" sz="2800" dirty="0" smtClean="0"/>
          </a:p>
          <a:p>
            <a:pPr>
              <a:buNone/>
            </a:pPr>
            <a:endParaRPr lang="it-IT" sz="2800" i="1" dirty="0" smtClean="0">
              <a:solidFill>
                <a:schemeClr val="accent6">
                  <a:lumMod val="75000"/>
                </a:schemeClr>
              </a:solidFill>
              <a:latin typeface="Franklin Gothic Demi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contenuto 2"/>
          <p:cNvSpPr txBox="1">
            <a:spLocks/>
          </p:cNvSpPr>
          <p:nvPr/>
        </p:nvSpPr>
        <p:spPr>
          <a:xfrm>
            <a:off x="6000760" y="3571876"/>
            <a:ext cx="3143240" cy="3071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Questo modello è stato realmente</a:t>
            </a:r>
            <a:r>
              <a:rPr kumimoji="0" lang="it-IT" sz="1400" b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usato dalla pubblica amministrazione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per creare ed  analizzare la variante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“via Tiburtina,</a:t>
            </a:r>
            <a:r>
              <a:rPr kumimoji="0" lang="it-IT" sz="1400" b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 tratto via Casal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Bruciato – Ponte Mammolo” a Roma;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nello specifico per la costruzione e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per gli impianti semaforici.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Tutti i dati, tra cui anche i flussi di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veicoli, sono </a:t>
            </a:r>
            <a:r>
              <a:rPr lang="it-IT" sz="1400" dirty="0" smtClean="0">
                <a:solidFill>
                  <a:srgbClr val="335B9D"/>
                </a:solidFill>
                <a:latin typeface="Franklin Gothic Demi" pitchFamily="34" charset="0"/>
              </a:rPr>
              <a:t>reali</a:t>
            </a:r>
            <a:r>
              <a:rPr kumimoji="0" lang="it-IT" sz="1400" b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, </a:t>
            </a:r>
            <a:r>
              <a:rPr kumimoji="0" lang="it-IT" sz="1400" b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anche se riferiti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al </a:t>
            </a:r>
            <a:r>
              <a:rPr lang="it-IT" sz="1400" dirty="0" smtClean="0">
                <a:solidFill>
                  <a:srgbClr val="335B9D"/>
                </a:solidFill>
                <a:latin typeface="Franklin Gothic Demi" pitchFamily="34" charset="0"/>
              </a:rPr>
              <a:t>‘</a:t>
            </a:r>
            <a:r>
              <a:rPr kumimoji="0" lang="it-IT" sz="1400" b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99</a:t>
            </a:r>
            <a:r>
              <a:rPr kumimoji="0" lang="it-IT" sz="1400" b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.  Si presume che il numero di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veicoli ad oggi sia notevolmente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aumentato.</a:t>
            </a:r>
            <a:endParaRPr kumimoji="0" lang="it-IT" sz="1400" b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cxnSp>
        <p:nvCxnSpPr>
          <p:cNvPr id="30" name="Connettore 2 29"/>
          <p:cNvCxnSpPr/>
          <p:nvPr/>
        </p:nvCxnSpPr>
        <p:spPr>
          <a:xfrm flipV="1">
            <a:off x="285720" y="4000504"/>
            <a:ext cx="5715040" cy="2643206"/>
          </a:xfrm>
          <a:prstGeom prst="straightConnector1">
            <a:avLst/>
          </a:prstGeom>
          <a:ln w="12700" cmpd="sng">
            <a:solidFill>
              <a:srgbClr val="C00000"/>
            </a:solidFill>
            <a:prstDash val="solid"/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rot="16200000" flipH="1">
            <a:off x="1607323" y="4393413"/>
            <a:ext cx="2857520" cy="1643074"/>
          </a:xfrm>
          <a:prstGeom prst="straightConnector1">
            <a:avLst/>
          </a:prstGeom>
          <a:ln w="12700" cmpd="sng">
            <a:solidFill>
              <a:srgbClr val="C00000"/>
            </a:solidFill>
            <a:prstDash val="solid"/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4643438" y="4714884"/>
            <a:ext cx="77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2,2Km</a:t>
            </a:r>
            <a:endParaRPr lang="it-IT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1928794" y="4572008"/>
            <a:ext cx="77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0,7Km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5"/>
            <a:ext cx="4857784" cy="253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066859"/>
            <a:ext cx="2428892" cy="236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Connettore 2 24"/>
          <p:cNvCxnSpPr>
            <a:endCxn id="2050" idx="3"/>
          </p:cNvCxnSpPr>
          <p:nvPr/>
        </p:nvCxnSpPr>
        <p:spPr>
          <a:xfrm rot="10800000" flipV="1">
            <a:off x="5072066" y="2071678"/>
            <a:ext cx="2643206" cy="33920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0" y="4572008"/>
            <a:ext cx="9144000" cy="1143008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Titolo 6"/>
          <p:cNvSpPr txBox="1">
            <a:spLocks/>
          </p:cNvSpPr>
          <p:nvPr/>
        </p:nvSpPr>
        <p:spPr>
          <a:xfrm>
            <a:off x="214282" y="214290"/>
            <a:ext cx="8929718" cy="6429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Argomenti della tesi:</a:t>
            </a: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 Stato dell’arte</a:t>
            </a:r>
          </a:p>
          <a:p>
            <a:pPr lvl="0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it-IT" sz="36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Analisi e progetto del simulatore</a:t>
            </a:r>
            <a:endParaRPr kumimoji="0" lang="it-IT" sz="3600" b="0" i="0" u="none" strike="noStrike" kern="1200" cap="none" spc="0" normalizeH="0" baseline="0" noProof="0" dirty="0" smtClean="0">
              <a:ln>
                <a:noFill/>
              </a:ln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it-IT" sz="36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j-ea"/>
                <a:cs typeface="+mj-cs"/>
              </a:rPr>
              <a:t> Creazione degli scenari</a:t>
            </a: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 Simulazioni</a:t>
            </a:r>
            <a:r>
              <a:rPr kumimoji="0" lang="it-IT" sz="3600" b="0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 di traffico</a:t>
            </a:r>
            <a:endParaRPr lang="it-IT" sz="3600" dirty="0" smtClean="0"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ea typeface="+mj-ea"/>
              <a:cs typeface="+mj-cs"/>
            </a:endParaRPr>
          </a:p>
          <a:p>
            <a:pPr lvl="0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 Analisi</a:t>
            </a:r>
            <a:r>
              <a:rPr kumimoji="0" lang="it-IT" sz="3600" b="0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 </a:t>
            </a:r>
            <a:r>
              <a:rPr lang="it-IT" sz="36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sperimentale</a:t>
            </a:r>
            <a:endParaRPr kumimoji="0" lang="it-IT" sz="3600" b="0" i="0" u="none" strike="noStrike" kern="1200" cap="none" spc="0" normalizeH="0" baseline="0" noProof="0" dirty="0" smtClean="0">
              <a:ln>
                <a:noFill/>
              </a:ln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Simulazioni di traffico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642918"/>
            <a:ext cx="8929718" cy="307183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5000"/>
              </a:lnSpc>
              <a:buNone/>
            </a:pP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Franklin Gothic Demi" pitchFamily="34" charset="0"/>
              </a:rPr>
              <a:t>Le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Franklin Gothic Demi" pitchFamily="34" charset="0"/>
              </a:rPr>
              <a:t>simulazioni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Franklin Gothic Demi" pitchFamily="34" charset="0"/>
              </a:rPr>
              <a:t>di traffico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Franklin Gothic Demi" pitchFamily="34" charset="0"/>
              </a:rPr>
              <a:t> 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Franklin Gothic Demi" pitchFamily="34" charset="0"/>
              </a:rPr>
              <a:t>sono 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Franklin Gothic Demi" pitchFamily="34" charset="0"/>
              </a:rPr>
              <a:t>state eseguite con il software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Franklin Gothic Demi" pitchFamily="34" charset="0"/>
              </a:rPr>
              <a:t>Vissim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Franklin Gothic Demi" pitchFamily="34" charset="0"/>
              </a:rPr>
              <a:t>,</a:t>
            </a:r>
          </a:p>
          <a:p>
            <a:pPr>
              <a:lnSpc>
                <a:spcPct val="125000"/>
              </a:lnSpc>
              <a:buNone/>
            </a:pP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Franklin Gothic Demi" pitchFamily="34" charset="0"/>
              </a:rPr>
              <a:t>un 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Franklin Gothic Demi" pitchFamily="34" charset="0"/>
              </a:rPr>
              <a:t>potente simulatore multimodale della PTV Vision: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Franklin Gothic Demi" pitchFamily="34" charset="0"/>
              </a:rPr>
              <a:t>Per un utilizzo avanzato si richiede la lettura di più di </a:t>
            </a:r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Franklin Gothic Demi" pitchFamily="34" charset="0"/>
              </a:rPr>
              <a:t>mille pagine di manuali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Franklin Gothic Demi" pitchFamily="34" charset="0"/>
              </a:rPr>
              <a:t> in lingua inglese o tedesca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Franklin Gothic Demi" pitchFamily="34" charset="0"/>
              </a:rPr>
              <a:t>Il traffico è stato monitorato in tempi compresi tra un minuto e quattro ore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Franklin Gothic Demi" pitchFamily="34" charset="0"/>
              </a:rPr>
              <a:t>La quantità di dati utili prodotti è stata superiore ai dieci giga byte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Franklin Gothic Demi" pitchFamily="34" charset="0"/>
              </a:rPr>
              <a:t>Il campionamento è stato effettuato ad </a:t>
            </a:r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Franklin Gothic Demi" pitchFamily="34" charset="0"/>
              </a:rPr>
              <a:t>intervalli di 0,1 e 0,5 secondi</a:t>
            </a:r>
          </a:p>
          <a:p>
            <a:pPr lvl="1">
              <a:lnSpc>
                <a:spcPct val="125000"/>
              </a:lnSpc>
              <a:buFont typeface="Wingdings" pitchFamily="2" charset="2"/>
              <a:buChar char="Ø"/>
            </a:pPr>
            <a:endParaRPr lang="it-IT" sz="2000" dirty="0" smtClean="0">
              <a:solidFill>
                <a:schemeClr val="accent1">
                  <a:lumMod val="50000"/>
                </a:schemeClr>
              </a:solidFill>
              <a:latin typeface="Franklin Gothic Demi" pitchFamily="34" charset="0"/>
            </a:endParaRPr>
          </a:p>
          <a:p>
            <a:pPr>
              <a:buNone/>
            </a:pPr>
            <a:endParaRPr lang="it-IT" sz="2400" dirty="0" smtClean="0">
              <a:solidFill>
                <a:schemeClr val="accent1">
                  <a:lumMod val="50000"/>
                </a:schemeClr>
              </a:solidFill>
              <a:latin typeface="Franklin Gothic Demi" pitchFamily="34" charset="0"/>
            </a:endParaRPr>
          </a:p>
          <a:p>
            <a:pPr>
              <a:buNone/>
            </a:pPr>
            <a:endParaRPr lang="it-IT" sz="2400" dirty="0" smtClean="0">
              <a:solidFill>
                <a:schemeClr val="accent1">
                  <a:lumMod val="50000"/>
                </a:schemeClr>
              </a:solidFill>
              <a:latin typeface="Franklin Gothic Demi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 descr="vissim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786190"/>
            <a:ext cx="3571900" cy="2854331"/>
          </a:xfrm>
          <a:prstGeom prst="rect">
            <a:avLst/>
          </a:prstGeom>
        </p:spPr>
      </p:pic>
      <p:pic>
        <p:nvPicPr>
          <p:cNvPr id="11" name="Immagine 10" descr="vissim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786190"/>
            <a:ext cx="3643338" cy="2911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Simulazioni di traffico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po 36"/>
          <p:cNvGrpSpPr/>
          <p:nvPr/>
        </p:nvGrpSpPr>
        <p:grpSpPr>
          <a:xfrm>
            <a:off x="214282" y="571480"/>
            <a:ext cx="8715436" cy="6072230"/>
            <a:chOff x="214282" y="571480"/>
            <a:chExt cx="8715436" cy="6072230"/>
          </a:xfrm>
        </p:grpSpPr>
        <p:sp>
          <p:nvSpPr>
            <p:cNvPr id="124" name="Rettangolo 123"/>
            <p:cNvSpPr/>
            <p:nvPr/>
          </p:nvSpPr>
          <p:spPr>
            <a:xfrm>
              <a:off x="214282" y="1142984"/>
              <a:ext cx="8715436" cy="55007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2677DA"/>
                </a:solidFill>
              </a:endParaRPr>
            </a:p>
          </p:txBody>
        </p:sp>
        <p:pic>
          <p:nvPicPr>
            <p:cNvPr id="17" name="Immagine 16" descr="image_gallery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282" y="571480"/>
              <a:ext cx="2049218" cy="571504"/>
            </a:xfrm>
            <a:prstGeom prst="rect">
              <a:avLst/>
            </a:prstGeom>
          </p:spPr>
        </p:pic>
      </p:grpSp>
      <p:pic>
        <p:nvPicPr>
          <p:cNvPr id="7" name="Immagine 6" descr="vissim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285860"/>
            <a:ext cx="2140386" cy="1785950"/>
          </a:xfrm>
          <a:prstGeom prst="rect">
            <a:avLst/>
          </a:prstGeom>
        </p:spPr>
      </p:pic>
      <p:pic>
        <p:nvPicPr>
          <p:cNvPr id="8" name="Immagine 7" descr="rmdoc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366691"/>
            <a:ext cx="2428892" cy="1633681"/>
          </a:xfrm>
          <a:prstGeom prst="rect">
            <a:avLst/>
          </a:prstGeom>
        </p:spPr>
      </p:pic>
      <p:pic>
        <p:nvPicPr>
          <p:cNvPr id="13" name="Immagine 12" descr="SimVersioneDefCL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3714752"/>
            <a:ext cx="2298199" cy="2785997"/>
          </a:xfrm>
          <a:prstGeom prst="rect">
            <a:avLst/>
          </a:prstGeom>
        </p:spPr>
      </p:pic>
      <p:pic>
        <p:nvPicPr>
          <p:cNvPr id="14" name="Immagine 13" descr="pegasusOBUarc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3714752"/>
            <a:ext cx="1857388" cy="1000132"/>
          </a:xfrm>
          <a:prstGeom prst="rect">
            <a:avLst/>
          </a:prstGeom>
        </p:spPr>
      </p:pic>
      <p:pic>
        <p:nvPicPr>
          <p:cNvPr id="15" name="Immagine 14" descr="SimArc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4714884"/>
            <a:ext cx="1964546" cy="1714512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285720" y="3643314"/>
            <a:ext cx="4357718" cy="292895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21" name="Connettore 2 20"/>
          <p:cNvCxnSpPr>
            <a:stCxn id="7" idx="1"/>
            <a:endCxn id="8" idx="3"/>
          </p:cNvCxnSpPr>
          <p:nvPr/>
        </p:nvCxnSpPr>
        <p:spPr>
          <a:xfrm rot="10800000" flipV="1">
            <a:off x="2714612" y="2178834"/>
            <a:ext cx="571504" cy="46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8" idx="2"/>
          </p:cNvCxnSpPr>
          <p:nvPr/>
        </p:nvCxnSpPr>
        <p:spPr>
          <a:xfrm rot="16200000" flipH="1">
            <a:off x="1173999" y="3326539"/>
            <a:ext cx="652337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 descr="grf531g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8082" y="4071942"/>
            <a:ext cx="1194354" cy="1159736"/>
          </a:xfrm>
          <a:prstGeom prst="rect">
            <a:avLst/>
          </a:prstGeom>
        </p:spPr>
      </p:pic>
      <p:pic>
        <p:nvPicPr>
          <p:cNvPr id="32" name="Immagine 31" descr="grf5321g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2198" y="4071942"/>
            <a:ext cx="1425133" cy="1178726"/>
          </a:xfrm>
          <a:prstGeom prst="rect">
            <a:avLst/>
          </a:prstGeom>
        </p:spPr>
      </p:pic>
      <p:pic>
        <p:nvPicPr>
          <p:cNvPr id="33" name="Immagine 32" descr="grf541g3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2198" y="1428736"/>
            <a:ext cx="1314980" cy="1357322"/>
          </a:xfrm>
          <a:prstGeom prst="rect">
            <a:avLst/>
          </a:prstGeom>
        </p:spPr>
      </p:pic>
      <p:pic>
        <p:nvPicPr>
          <p:cNvPr id="34" name="Immagine 33" descr="grf543g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58082" y="1428736"/>
            <a:ext cx="1357290" cy="1428760"/>
          </a:xfrm>
          <a:prstGeom prst="rect">
            <a:avLst/>
          </a:prstGeom>
        </p:spPr>
      </p:pic>
      <p:sp>
        <p:nvSpPr>
          <p:cNvPr id="35" name="Rettangolo 34"/>
          <p:cNvSpPr/>
          <p:nvPr/>
        </p:nvSpPr>
        <p:spPr>
          <a:xfrm>
            <a:off x="5929322" y="1285860"/>
            <a:ext cx="2928958" cy="528641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36" name="Connettore 2 35"/>
          <p:cNvCxnSpPr>
            <a:stCxn id="16" idx="3"/>
            <a:endCxn id="145" idx="1"/>
          </p:cNvCxnSpPr>
          <p:nvPr/>
        </p:nvCxnSpPr>
        <p:spPr>
          <a:xfrm>
            <a:off x="4643438" y="5107793"/>
            <a:ext cx="1357322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ttangolo 143"/>
          <p:cNvSpPr/>
          <p:nvPr/>
        </p:nvSpPr>
        <p:spPr>
          <a:xfrm>
            <a:off x="6000760" y="1357298"/>
            <a:ext cx="2786082" cy="250033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5" name="Rettangolo 144"/>
          <p:cNvSpPr/>
          <p:nvPr/>
        </p:nvSpPr>
        <p:spPr>
          <a:xfrm>
            <a:off x="6000760" y="4000504"/>
            <a:ext cx="2786082" cy="250033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47" name="Connettore 2 146"/>
          <p:cNvCxnSpPr>
            <a:stCxn id="16" idx="3"/>
            <a:endCxn id="144" idx="1"/>
          </p:cNvCxnSpPr>
          <p:nvPr/>
        </p:nvCxnSpPr>
        <p:spPr>
          <a:xfrm flipV="1">
            <a:off x="4643438" y="2607463"/>
            <a:ext cx="1357322" cy="25003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0" name="Immagine 169" descr="grf544g6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72198" y="2857496"/>
            <a:ext cx="1290879" cy="857256"/>
          </a:xfrm>
          <a:prstGeom prst="rect">
            <a:avLst/>
          </a:prstGeom>
        </p:spPr>
      </p:pic>
      <p:pic>
        <p:nvPicPr>
          <p:cNvPr id="171" name="Immagine 170" descr="grf531g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00958" y="5286388"/>
            <a:ext cx="1150613" cy="1098538"/>
          </a:xfrm>
          <a:prstGeom prst="rect">
            <a:avLst/>
          </a:prstGeom>
        </p:spPr>
      </p:pic>
      <p:pic>
        <p:nvPicPr>
          <p:cNvPr id="172" name="Immagine 171" descr="grf5342g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43636" y="5286387"/>
            <a:ext cx="1214446" cy="1139953"/>
          </a:xfrm>
          <a:prstGeom prst="rect">
            <a:avLst/>
          </a:prstGeom>
        </p:spPr>
      </p:pic>
      <p:sp>
        <p:nvSpPr>
          <p:cNvPr id="173" name="Angolo ripiegato 172"/>
          <p:cNvSpPr/>
          <p:nvPr/>
        </p:nvSpPr>
        <p:spPr>
          <a:xfrm>
            <a:off x="1857356" y="3143248"/>
            <a:ext cx="214314" cy="285752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75" name="Connettore 1 174"/>
          <p:cNvCxnSpPr>
            <a:endCxn id="173" idx="1"/>
          </p:cNvCxnSpPr>
          <p:nvPr/>
        </p:nvCxnSpPr>
        <p:spPr>
          <a:xfrm>
            <a:off x="1500166" y="3214686"/>
            <a:ext cx="357190" cy="714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Angolo ripiegato 175"/>
          <p:cNvSpPr/>
          <p:nvPr/>
        </p:nvSpPr>
        <p:spPr>
          <a:xfrm>
            <a:off x="5357818" y="4500570"/>
            <a:ext cx="214314" cy="285752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77" name="Connettore 1 176"/>
          <p:cNvCxnSpPr>
            <a:endCxn id="176" idx="1"/>
          </p:cNvCxnSpPr>
          <p:nvPr/>
        </p:nvCxnSpPr>
        <p:spPr>
          <a:xfrm>
            <a:off x="5000628" y="4500570"/>
            <a:ext cx="357190" cy="1428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Angolo ripiegato 177"/>
          <p:cNvSpPr/>
          <p:nvPr/>
        </p:nvSpPr>
        <p:spPr>
          <a:xfrm>
            <a:off x="5357818" y="5572140"/>
            <a:ext cx="214314" cy="285752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79" name="Connettore 1 178"/>
          <p:cNvCxnSpPr>
            <a:endCxn id="178" idx="0"/>
          </p:cNvCxnSpPr>
          <p:nvPr/>
        </p:nvCxnSpPr>
        <p:spPr>
          <a:xfrm rot="16200000" flipH="1">
            <a:off x="5125643" y="5232808"/>
            <a:ext cx="357192" cy="3214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9" name="Immagine 168" descr="grf543g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429520" y="2857496"/>
            <a:ext cx="1220913" cy="85725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4046 0.0037 L 5E-6 -0.00047 " pathEditMode="fixed" rAng="0" ptsTypes="AA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2787 L 1.66667E-6 -1.48148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2 -0.03472 L -4.44444E-6 -4.07407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86 0.30463 L -4.44444E-6 1.85185E-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5" grpId="0" animBg="1"/>
      <p:bldP spid="144" grpId="0" animBg="1"/>
      <p:bldP spid="145" grpId="0" animBg="1"/>
      <p:bldP spid="173" grpId="0" animBg="1"/>
      <p:bldP spid="176" grpId="0" animBg="1"/>
      <p:bldP spid="17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0" y="5643578"/>
            <a:ext cx="9144000" cy="1143008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Titolo 6"/>
          <p:cNvSpPr txBox="1">
            <a:spLocks/>
          </p:cNvSpPr>
          <p:nvPr/>
        </p:nvSpPr>
        <p:spPr>
          <a:xfrm>
            <a:off x="214282" y="214290"/>
            <a:ext cx="8929718" cy="6429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Argomenti della tesi:</a:t>
            </a: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 Stato dell’arte</a:t>
            </a:r>
          </a:p>
          <a:p>
            <a:pPr lvl="0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it-IT" sz="36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Analisi e progetto del simulatore</a:t>
            </a:r>
            <a:endParaRPr kumimoji="0" lang="it-IT" sz="3600" b="0" i="0" u="none" strike="noStrike" kern="1200" cap="none" spc="0" normalizeH="0" baseline="0" noProof="0" dirty="0" smtClean="0">
              <a:ln>
                <a:noFill/>
              </a:ln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it-IT" sz="36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j-ea"/>
                <a:cs typeface="+mj-cs"/>
              </a:rPr>
              <a:t> Creazione degli scenari</a:t>
            </a: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 Simulazioni</a:t>
            </a:r>
            <a:r>
              <a:rPr kumimoji="0" lang="it-IT" sz="3600" b="0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 di traffico</a:t>
            </a:r>
            <a:endParaRPr lang="it-IT" sz="3600" dirty="0" smtClean="0"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ea typeface="+mj-ea"/>
              <a:cs typeface="+mj-cs"/>
            </a:endParaRPr>
          </a:p>
          <a:p>
            <a:pPr lvl="0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 Analisi</a:t>
            </a:r>
            <a:r>
              <a:rPr kumimoji="0" lang="it-IT" sz="3600" b="0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 </a:t>
            </a:r>
            <a:r>
              <a:rPr lang="it-IT" sz="36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sperimentale</a:t>
            </a:r>
            <a:endParaRPr kumimoji="0" lang="it-IT" sz="3600" b="0" i="0" u="none" strike="noStrike" kern="1200" cap="none" spc="0" normalizeH="0" baseline="0" noProof="0" dirty="0" smtClean="0">
              <a:ln>
                <a:noFill/>
              </a:ln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Analisi sperimentale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214282" y="785794"/>
            <a:ext cx="8929718" cy="5929354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335B9D"/>
                </a:solidFill>
                <a:latin typeface="Franklin Gothic Demi" pitchFamily="34" charset="0"/>
              </a:rPr>
              <a:t>La fase di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Franklin Gothic Demi" pitchFamily="34" charset="0"/>
              </a:rPr>
              <a:t>analisi sperimentale</a:t>
            </a:r>
            <a:r>
              <a:rPr lang="it-IT" sz="2400" dirty="0" smtClean="0">
                <a:solidFill>
                  <a:srgbClr val="335B9D"/>
                </a:solidFill>
                <a:latin typeface="Franklin Gothic Demi" pitchFamily="34" charset="0"/>
              </a:rPr>
              <a:t> è stata suddivisa in due parti: l’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Franklin Gothic Demi" pitchFamily="34" charset="0"/>
              </a:rPr>
              <a:t>analisi V2I</a:t>
            </a:r>
            <a:r>
              <a:rPr lang="it-IT" sz="2400" dirty="0" smtClean="0">
                <a:solidFill>
                  <a:srgbClr val="335B9D"/>
                </a:solidFill>
                <a:latin typeface="Franklin Gothic Demi" pitchFamily="34" charset="0"/>
              </a:rPr>
              <a:t> e l’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Franklin Gothic Demi" pitchFamily="34" charset="0"/>
              </a:rPr>
              <a:t>analisi V2V</a:t>
            </a:r>
            <a:r>
              <a:rPr lang="it-IT" sz="2400" dirty="0" smtClean="0">
                <a:solidFill>
                  <a:srgbClr val="335B9D"/>
                </a:solidFill>
                <a:latin typeface="Franklin Gothic Demi" pitchFamily="34" charset="0"/>
              </a:rPr>
              <a:t>.</a:t>
            </a:r>
          </a:p>
          <a:p>
            <a:pPr>
              <a:buNone/>
            </a:pPr>
            <a:endParaRPr lang="it-IT" sz="2400" dirty="0" smtClean="0">
              <a:solidFill>
                <a:srgbClr val="335B9D"/>
              </a:solidFill>
              <a:latin typeface="Franklin Gothic Demi" pitchFamily="34" charset="0"/>
            </a:endParaRPr>
          </a:p>
          <a:p>
            <a:r>
              <a:rPr lang="it-IT" sz="2400" dirty="0" smtClean="0">
                <a:solidFill>
                  <a:srgbClr val="335B9D"/>
                </a:solidFill>
                <a:latin typeface="Franklin Gothic Demi" pitchFamily="34" charset="0"/>
              </a:rPr>
              <a:t>Le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Franklin Gothic Demi" pitchFamily="34" charset="0"/>
              </a:rPr>
              <a:t>tecniche</a:t>
            </a:r>
            <a:r>
              <a:rPr lang="it-IT" sz="2400" dirty="0" smtClean="0">
                <a:solidFill>
                  <a:srgbClr val="335B9D"/>
                </a:solidFill>
                <a:latin typeface="Franklin Gothic Demi" pitchFamily="34" charset="0"/>
              </a:rPr>
              <a:t>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Franklin Gothic Demi" pitchFamily="34" charset="0"/>
              </a:rPr>
              <a:t>communication-saving</a:t>
            </a:r>
            <a:r>
              <a:rPr lang="it-IT" sz="2400" dirty="0" smtClean="0">
                <a:solidFill>
                  <a:srgbClr val="335B9D"/>
                </a:solidFill>
                <a:latin typeface="Franklin Gothic Demi" pitchFamily="34" charset="0"/>
              </a:rPr>
              <a:t> e le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Franklin Gothic Demi" pitchFamily="34" charset="0"/>
              </a:rPr>
              <a:t>strategie di </a:t>
            </a:r>
            <a:r>
              <a:rPr lang="it-IT" sz="2400" i="1" dirty="0" smtClean="0">
                <a:solidFill>
                  <a:schemeClr val="accent6">
                    <a:lumMod val="75000"/>
                  </a:schemeClr>
                </a:solidFill>
                <a:latin typeface="Franklin Gothic Demi" pitchFamily="34" charset="0"/>
              </a:rPr>
              <a:t>clustering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Franklin Gothic Demi" pitchFamily="34" charset="0"/>
              </a:rPr>
              <a:t>V2V </a:t>
            </a:r>
            <a:r>
              <a:rPr lang="it-IT" sz="2400" dirty="0" smtClean="0">
                <a:solidFill>
                  <a:srgbClr val="335B9D"/>
                </a:solidFill>
                <a:latin typeface="Franklin Gothic Demi" pitchFamily="34" charset="0"/>
              </a:rPr>
              <a:t>sono state sperimentate su tutti gli scenari descritti e anche sugli stessi scenari leggermente modificati in termini di viabilità e numero di veicoli.</a:t>
            </a:r>
            <a:endParaRPr lang="it-IT" sz="2900" dirty="0" smtClean="0">
              <a:solidFill>
                <a:srgbClr val="335B9D"/>
              </a:solidFill>
              <a:latin typeface="Franklin Gothic Demi" pitchFamily="34" charset="0"/>
            </a:endParaRPr>
          </a:p>
          <a:p>
            <a:endParaRPr lang="it-IT" sz="2900" dirty="0" smtClean="0">
              <a:solidFill>
                <a:srgbClr val="335B9D"/>
              </a:solidFill>
              <a:latin typeface="Franklin Gothic Demi" pitchFamily="34" charset="0"/>
            </a:endParaRPr>
          </a:p>
          <a:p>
            <a:r>
              <a:rPr lang="it-IT" sz="2400" dirty="0" smtClean="0">
                <a:solidFill>
                  <a:srgbClr val="335B9D"/>
                </a:solidFill>
                <a:latin typeface="Franklin Gothic Demi" pitchFamily="34" charset="0"/>
              </a:rPr>
              <a:t>I parametri utilizzati coprono l’intero </a:t>
            </a:r>
            <a:r>
              <a:rPr lang="it-IT" sz="2400" i="1" dirty="0" err="1" smtClean="0">
                <a:solidFill>
                  <a:srgbClr val="335B9D"/>
                </a:solidFill>
                <a:latin typeface="Franklin Gothic Demi" pitchFamily="34" charset="0"/>
              </a:rPr>
              <a:t>range</a:t>
            </a:r>
            <a:r>
              <a:rPr lang="it-IT" sz="2400" dirty="0" smtClean="0">
                <a:solidFill>
                  <a:srgbClr val="335B9D"/>
                </a:solidFill>
                <a:latin typeface="Franklin Gothic Demi" pitchFamily="34" charset="0"/>
              </a:rPr>
              <a:t> di valori accettabili in termini di qualità del servizio.</a:t>
            </a:r>
          </a:p>
          <a:p>
            <a:endParaRPr lang="it-IT" sz="2400" dirty="0" smtClean="0">
              <a:solidFill>
                <a:srgbClr val="335B9D"/>
              </a:solidFill>
              <a:latin typeface="Franklin Gothic Demi" pitchFamily="34" charset="0"/>
            </a:endParaRPr>
          </a:p>
          <a:p>
            <a:r>
              <a:rPr lang="it-IT" sz="2400" dirty="0" smtClean="0">
                <a:solidFill>
                  <a:srgbClr val="335B9D"/>
                </a:solidFill>
                <a:latin typeface="Franklin Gothic Demi" pitchFamily="34" charset="0"/>
              </a:rPr>
              <a:t>Nell’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Franklin Gothic Demi" pitchFamily="34" charset="0"/>
              </a:rPr>
              <a:t>analisi V2I </a:t>
            </a:r>
            <a:r>
              <a:rPr lang="it-IT" sz="2400" dirty="0" smtClean="0">
                <a:solidFill>
                  <a:srgbClr val="335B9D"/>
                </a:solidFill>
                <a:latin typeface="Franklin Gothic Demi" pitchFamily="34" charset="0"/>
              </a:rPr>
              <a:t>il </a:t>
            </a:r>
            <a:r>
              <a:rPr lang="it-IT" sz="2400" i="1" dirty="0" err="1" smtClean="0">
                <a:solidFill>
                  <a:schemeClr val="accent6">
                    <a:lumMod val="75000"/>
                  </a:schemeClr>
                </a:solidFill>
                <a:latin typeface="Franklin Gothic Demi" pitchFamily="34" charset="0"/>
              </a:rPr>
              <a:t>trade-off</a:t>
            </a:r>
            <a:r>
              <a:rPr lang="it-IT" sz="2400" dirty="0" smtClean="0">
                <a:solidFill>
                  <a:srgbClr val="335B9D"/>
                </a:solidFill>
                <a:latin typeface="Franklin Gothic Demi" pitchFamily="34" charset="0"/>
              </a:rPr>
              <a:t> tra quantità dati inviati ed errori commessi, in termini di distanza e velocità, determina la qualità della tecnica in analisi.</a:t>
            </a:r>
            <a:endParaRPr lang="it-IT" sz="1800" dirty="0" smtClean="0">
              <a:solidFill>
                <a:srgbClr val="335B9D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Analisi sperimentale – V2I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143248"/>
            <a:ext cx="476409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143248"/>
            <a:ext cx="3938587" cy="351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0" y="571480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Stime preliminari</a:t>
            </a:r>
            <a:r>
              <a:rPr kumimoji="0" lang="it-IT" sz="2500" b="1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 e dimensione del flusso di dati</a:t>
            </a: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 </a:t>
            </a:r>
            <a:endParaRPr kumimoji="0" lang="it-IT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14282" y="1142984"/>
            <a:ext cx="892971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Gli errori sulla distanza e sulla velocità diminuiscono al diminuire del campionamento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La quantità di dati inviati aumenta al diminuire dell’intervallo di campionamento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Il flusso di dati medio per ogni OBU, nella simulazione da 3600 secondi, è di 3035 byte.      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Considerando circa un milione di OBU, il flusso di dati totali è di circa 0,8 MB/s, pari a</a:t>
            </a:r>
          </a:p>
          <a:p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   2,83 GB all’ora e 68 GB al giorno.</a:t>
            </a:r>
          </a:p>
        </p:txBody>
      </p:sp>
      <p:sp>
        <p:nvSpPr>
          <p:cNvPr id="8" name="Ovale 7"/>
          <p:cNvSpPr/>
          <p:nvPr/>
        </p:nvSpPr>
        <p:spPr>
          <a:xfrm>
            <a:off x="5286380" y="3929066"/>
            <a:ext cx="1000132" cy="4286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Ovale 10"/>
          <p:cNvSpPr/>
          <p:nvPr/>
        </p:nvSpPr>
        <p:spPr>
          <a:xfrm>
            <a:off x="5286380" y="4857760"/>
            <a:ext cx="1285884" cy="4286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3" name="Connettore 2 12"/>
          <p:cNvCxnSpPr>
            <a:stCxn id="8" idx="2"/>
            <a:endCxn id="16" idx="6"/>
          </p:cNvCxnSpPr>
          <p:nvPr/>
        </p:nvCxnSpPr>
        <p:spPr>
          <a:xfrm rot="10800000">
            <a:off x="4500562" y="4143380"/>
            <a:ext cx="785818" cy="158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e 15"/>
          <p:cNvSpPr/>
          <p:nvPr/>
        </p:nvSpPr>
        <p:spPr>
          <a:xfrm>
            <a:off x="428596" y="3929066"/>
            <a:ext cx="40719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8" name="Connettore 2 17"/>
          <p:cNvCxnSpPr/>
          <p:nvPr/>
        </p:nvCxnSpPr>
        <p:spPr>
          <a:xfrm rot="10800000">
            <a:off x="2643174" y="5072074"/>
            <a:ext cx="2643206" cy="158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/>
          <p:cNvSpPr/>
          <p:nvPr/>
        </p:nvSpPr>
        <p:spPr>
          <a:xfrm>
            <a:off x="285720" y="4857760"/>
            <a:ext cx="235745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3" name="Ovale 22"/>
          <p:cNvSpPr/>
          <p:nvPr/>
        </p:nvSpPr>
        <p:spPr>
          <a:xfrm>
            <a:off x="5286380" y="4429132"/>
            <a:ext cx="178595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4" name="Ovale 23"/>
          <p:cNvSpPr/>
          <p:nvPr/>
        </p:nvSpPr>
        <p:spPr>
          <a:xfrm>
            <a:off x="5214942" y="5286388"/>
            <a:ext cx="364333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25" name="Connettore 2 24"/>
          <p:cNvCxnSpPr>
            <a:endCxn id="27" idx="6"/>
          </p:cNvCxnSpPr>
          <p:nvPr/>
        </p:nvCxnSpPr>
        <p:spPr>
          <a:xfrm rot="10800000">
            <a:off x="1500166" y="5500702"/>
            <a:ext cx="3714776" cy="158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e 25"/>
          <p:cNvSpPr/>
          <p:nvPr/>
        </p:nvSpPr>
        <p:spPr>
          <a:xfrm>
            <a:off x="500034" y="4357694"/>
            <a:ext cx="1428760" cy="4286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7" name="Ovale 26"/>
          <p:cNvSpPr/>
          <p:nvPr/>
        </p:nvSpPr>
        <p:spPr>
          <a:xfrm>
            <a:off x="357158" y="5286388"/>
            <a:ext cx="1143008" cy="4286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30" name="Connettore 2 29"/>
          <p:cNvCxnSpPr>
            <a:stCxn id="23" idx="2"/>
            <a:endCxn id="26" idx="6"/>
          </p:cNvCxnSpPr>
          <p:nvPr/>
        </p:nvCxnSpPr>
        <p:spPr>
          <a:xfrm rot="10800000">
            <a:off x="1928794" y="4572009"/>
            <a:ext cx="3357586" cy="35719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6" grpId="0" animBg="1"/>
      <p:bldP spid="20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14282" y="1149708"/>
            <a:ext cx="8715436" cy="556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2677DA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Introduzione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928802"/>
            <a:ext cx="8215370" cy="478634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14000"/>
              </a:lnSpc>
              <a:buNone/>
            </a:pP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Pegasus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è un sistema di trasporto intelligente (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ITS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) </a:t>
            </a:r>
          </a:p>
          <a:p>
            <a:pPr>
              <a:lnSpc>
                <a:spcPct val="114000"/>
              </a:lnSpc>
              <a:buNone/>
            </a:pP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il cui obiettivo è la realizzazione di una piattaforma</a:t>
            </a:r>
          </a:p>
          <a:p>
            <a:pPr>
              <a:lnSpc>
                <a:spcPct val="114000"/>
              </a:lnSpc>
              <a:buNone/>
            </a:pP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info-telematica che dovrà permettere:</a:t>
            </a:r>
          </a:p>
          <a:p>
            <a:pPr lvl="2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2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il miglioramento della </a:t>
            </a:r>
            <a:r>
              <a:rPr lang="it-IT" sz="2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mobilità</a:t>
            </a:r>
          </a:p>
          <a:p>
            <a:pPr lvl="2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2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l’incremento della </a:t>
            </a:r>
            <a:r>
              <a:rPr lang="it-IT" sz="2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sicurezza</a:t>
            </a:r>
            <a:endParaRPr lang="it-IT" sz="2200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it-IT" sz="20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				Come? </a:t>
            </a:r>
          </a:p>
          <a:p>
            <a:pPr>
              <a:lnSpc>
                <a:spcPct val="114000"/>
              </a:lnSpc>
              <a:buNone/>
            </a:pP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Attraverso la riduzione della congestione e dei </a:t>
            </a:r>
          </a:p>
          <a:p>
            <a:pPr>
              <a:lnSpc>
                <a:spcPct val="114000"/>
              </a:lnSpc>
              <a:buNone/>
            </a:pP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tempi di percorrenza, tramite:</a:t>
            </a:r>
          </a:p>
          <a:p>
            <a:pPr lvl="2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2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l’invio di informazioni sul </a:t>
            </a:r>
            <a:r>
              <a:rPr lang="it-IT" sz="2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traffico in tempo reale</a:t>
            </a:r>
            <a:r>
              <a:rPr lang="it-IT" sz="22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</a:p>
          <a:p>
            <a:pPr lvl="2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2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il calcolo del </a:t>
            </a:r>
            <a:r>
              <a:rPr lang="it-IT" sz="2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percorso ottimo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 descr="image_galleryb.gif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3000364" y="1142984"/>
            <a:ext cx="642942" cy="6383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3929058" y="1142984"/>
            <a:ext cx="857256" cy="65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5000628" y="1142984"/>
            <a:ext cx="2214578" cy="55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7429522" y="1214422"/>
            <a:ext cx="14376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lum bright="10000"/>
          </a:blip>
          <a:srcRect/>
          <a:stretch>
            <a:fillRect/>
          </a:stretch>
        </p:blipFill>
        <p:spPr bwMode="auto">
          <a:xfrm>
            <a:off x="8072462" y="3429000"/>
            <a:ext cx="75520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8072462" y="4357694"/>
            <a:ext cx="782879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Connettore 1 18"/>
          <p:cNvCxnSpPr/>
          <p:nvPr/>
        </p:nvCxnSpPr>
        <p:spPr>
          <a:xfrm>
            <a:off x="500034" y="1785926"/>
            <a:ext cx="750099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rot="5400000">
            <a:off x="5680083" y="4107661"/>
            <a:ext cx="4642676" cy="79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lum bright="10000"/>
          </a:blip>
          <a:srcRect/>
          <a:stretch>
            <a:fillRect/>
          </a:stretch>
        </p:blipFill>
        <p:spPr bwMode="auto">
          <a:xfrm>
            <a:off x="8072462" y="2571744"/>
            <a:ext cx="75984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>
            <a:lum bright="10000"/>
          </a:blip>
          <a:srcRect/>
          <a:stretch>
            <a:fillRect/>
          </a:stretch>
        </p:blipFill>
        <p:spPr bwMode="auto">
          <a:xfrm>
            <a:off x="8085451" y="4857760"/>
            <a:ext cx="75984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lum bright="10000"/>
          </a:blip>
          <a:srcRect/>
          <a:stretch>
            <a:fillRect/>
          </a:stretch>
        </p:blipFill>
        <p:spPr bwMode="auto">
          <a:xfrm>
            <a:off x="8072462" y="5786454"/>
            <a:ext cx="74324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Immagine 28" descr="logo_unimore_noscritta.jpg"/>
          <p:cNvPicPr>
            <a:picLocks noChangeAspect="1"/>
          </p:cNvPicPr>
          <p:nvPr/>
        </p:nvPicPr>
        <p:blipFill>
          <a:blip r:embed="rId12" cstate="print">
            <a:lum bright="4000"/>
          </a:blip>
          <a:stretch>
            <a:fillRect/>
          </a:stretch>
        </p:blipFill>
        <p:spPr>
          <a:xfrm>
            <a:off x="8072462" y="1714487"/>
            <a:ext cx="785818" cy="76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magine 19" descr="image_gallery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282" y="571480"/>
            <a:ext cx="2714644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Analisi sperimentale – V2I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contenuto 2"/>
          <p:cNvSpPr txBox="1">
            <a:spLocks/>
          </p:cNvSpPr>
          <p:nvPr/>
        </p:nvSpPr>
        <p:spPr>
          <a:xfrm>
            <a:off x="0" y="571480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Simple time sampling </a:t>
            </a:r>
            <a:endParaRPr kumimoji="0" lang="it-IT" sz="2500" b="1" i="0" u="none" strike="noStrike" kern="1200" cap="none" spc="0" normalizeH="0" noProof="0" dirty="0" smtClean="0">
              <a:ln>
                <a:noFill/>
              </a:ln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4282" y="1142984"/>
            <a:ext cx="8929718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Gli errori sulla distanza e sulla velocità diminuiscono al diminuire del campionamento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La quantità di dati inviati aumenta al diminuire dell’intervallo di campionamento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La crescita dell’errore non è lineare come per i dati inviati, ma iperbolica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32362"/>
            <a:ext cx="4071966" cy="401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37066"/>
            <a:ext cx="4286280" cy="401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2500298" y="3429001"/>
          <a:ext cx="1714512" cy="1257300"/>
        </p:xfrm>
        <a:graphic>
          <a:graphicData uri="http://schemas.openxmlformats.org/drawingml/2006/table">
            <a:tbl>
              <a:tblPr/>
              <a:tblGrid>
                <a:gridCol w="924055"/>
                <a:gridCol w="790457"/>
              </a:tblGrid>
              <a:tr h="242889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latin typeface="Arial"/>
                        </a:rPr>
                        <a:t>0,7510%</a:t>
                      </a:r>
                      <a:endParaRPr lang="it-IT" sz="1050" dirty="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latin typeface="Arial"/>
                        </a:rPr>
                        <a:t>0,1910%</a:t>
                      </a:r>
                      <a:endParaRPr lang="it-IT" sz="1050" dirty="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889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latin typeface="Arial"/>
                        </a:rPr>
                        <a:t>1,1470%</a:t>
                      </a:r>
                      <a:endParaRPr lang="it-IT" sz="1050" dirty="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latin typeface="Arial"/>
                        </a:rPr>
                        <a:t>0,2812%</a:t>
                      </a:r>
                      <a:endParaRPr lang="it-IT" sz="1050" dirty="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889">
                <a:tc>
                  <a:txBody>
                    <a:bodyPr/>
                    <a:lstStyle/>
                    <a:p>
                      <a:pPr algn="ctr"/>
                      <a:r>
                        <a:rPr lang="it-IT" sz="1050" b="1">
                          <a:latin typeface="Arial"/>
                        </a:rPr>
                        <a:t>1,9913%</a:t>
                      </a:r>
                      <a:endParaRPr lang="it-IT" sz="105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latin typeface="Arial"/>
                        </a:rPr>
                        <a:t>0,5401%</a:t>
                      </a:r>
                      <a:endParaRPr lang="it-IT" sz="1050" dirty="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889">
                <a:tc>
                  <a:txBody>
                    <a:bodyPr/>
                    <a:lstStyle/>
                    <a:p>
                      <a:pPr algn="ctr"/>
                      <a:r>
                        <a:rPr lang="it-IT" sz="1050" b="1">
                          <a:latin typeface="Arial"/>
                        </a:rPr>
                        <a:t>3,7658%</a:t>
                      </a:r>
                      <a:endParaRPr lang="it-IT" sz="105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latin typeface="Arial"/>
                        </a:rPr>
                        <a:t>1,2828%</a:t>
                      </a:r>
                      <a:endParaRPr lang="it-IT" sz="1050" dirty="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889">
                <a:tc>
                  <a:txBody>
                    <a:bodyPr/>
                    <a:lstStyle/>
                    <a:p>
                      <a:pPr algn="ctr"/>
                      <a:r>
                        <a:rPr lang="it-IT" sz="1050" b="1">
                          <a:latin typeface="Arial"/>
                        </a:rPr>
                        <a:t>7,2913%</a:t>
                      </a:r>
                      <a:endParaRPr lang="it-IT" sz="105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latin typeface="Arial"/>
                        </a:rPr>
                        <a:t>3,4007%</a:t>
                      </a:r>
                      <a:endParaRPr lang="it-IT" sz="1050" dirty="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Analisi sperimentale – V2I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contenuto 2"/>
          <p:cNvSpPr txBox="1">
            <a:spLocks/>
          </p:cNvSpPr>
          <p:nvPr/>
        </p:nvSpPr>
        <p:spPr>
          <a:xfrm>
            <a:off x="0" y="571480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Simple space sampling </a:t>
            </a:r>
            <a:endParaRPr kumimoji="0" lang="it-IT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4282" y="1142984"/>
            <a:ext cx="8929718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Gli errori sulla distanza e sulla velocità diminuiscono al diminuire del campionamento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La quantità di dati inviati aumenta al diminuire dell’intervallo di campionamento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L’errore sulla distanza risulta molto soddisfacente, quello sulla velocità no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4072960" cy="401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637066"/>
            <a:ext cx="4286280" cy="401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3143240" y="3357563"/>
          <a:ext cx="1285884" cy="1434006"/>
        </p:xfrm>
        <a:graphic>
          <a:graphicData uri="http://schemas.openxmlformats.org/drawingml/2006/table">
            <a:tbl>
              <a:tblPr/>
              <a:tblGrid>
                <a:gridCol w="693041"/>
                <a:gridCol w="592843"/>
              </a:tblGrid>
              <a:tr h="193903"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0,7510%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82939" marR="82939" marT="41469" marB="414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0,1910%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82939" marR="82939" marT="41469" marB="414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903"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0,7531%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82939" marR="82939" marT="41469" marB="414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2,3587%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82939" marR="82939" marT="41469" marB="414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903"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1,1175%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82939" marR="82939" marT="41469" marB="414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5,5345%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82939" marR="82939" marT="41469" marB="414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903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1,7333%</a:t>
                      </a:r>
                      <a:endParaRPr lang="it-IT" sz="800">
                        <a:latin typeface="Arial"/>
                      </a:endParaRPr>
                    </a:p>
                  </a:txBody>
                  <a:tcPr marL="82939" marR="82939" marT="41469" marB="414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5,8719%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82939" marR="82939" marT="41469" marB="414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903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3,1825%</a:t>
                      </a:r>
                      <a:endParaRPr lang="it-IT" sz="800">
                        <a:latin typeface="Arial"/>
                      </a:endParaRPr>
                    </a:p>
                  </a:txBody>
                  <a:tcPr marL="82939" marR="82939" marT="41469" marB="414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6,0067%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82939" marR="82939" marT="41469" marB="414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903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6,1879%</a:t>
                      </a:r>
                      <a:endParaRPr lang="it-IT" sz="800">
                        <a:latin typeface="Arial"/>
                      </a:endParaRPr>
                    </a:p>
                  </a:txBody>
                  <a:tcPr marL="82939" marR="82939" marT="41469" marB="414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6,6805%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82939" marR="82939" marT="41469" marB="414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903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8,2286%</a:t>
                      </a:r>
                      <a:endParaRPr lang="it-IT" sz="800">
                        <a:latin typeface="Arial"/>
                      </a:endParaRPr>
                    </a:p>
                  </a:txBody>
                  <a:tcPr marL="82939" marR="82939" marT="41469" marB="414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7,3627%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82939" marR="82939" marT="41469" marB="414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Analisi sperimentale – V2I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contenuto 2"/>
          <p:cNvSpPr txBox="1">
            <a:spLocks/>
          </p:cNvSpPr>
          <p:nvPr/>
        </p:nvSpPr>
        <p:spPr>
          <a:xfrm>
            <a:off x="0" y="500042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Deterministic</a:t>
            </a:r>
            <a:r>
              <a:rPr kumimoji="0" lang="it-IT" sz="2500" b="1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 information-need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1600" b="1" baseline="0" dirty="0" smtClean="0">
                <a:solidFill>
                  <a:srgbClr val="335B9D"/>
                </a:solidFill>
                <a:latin typeface="Franklin Gothic Demi" pitchFamily="34" charset="0"/>
              </a:rPr>
              <a:t>(Versione sperimentale con history)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4282" y="1214422"/>
            <a:ext cx="8929718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Gli errori sulla distanza risultano inferiori a quelli sulla velocità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Le percentuali di errore sono decisamente superiori alle aspettative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La tecnica è da scartare</a:t>
            </a: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4357719" cy="405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43182"/>
            <a:ext cx="442769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3000364" y="3429000"/>
          <a:ext cx="1388188" cy="1779324"/>
        </p:xfrm>
        <a:graphic>
          <a:graphicData uri="http://schemas.openxmlformats.org/drawingml/2006/table">
            <a:tbl>
              <a:tblPr/>
              <a:tblGrid>
                <a:gridCol w="748179"/>
                <a:gridCol w="640009"/>
              </a:tblGrid>
              <a:tr h="163397"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0,7510%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48381" marR="48381" marT="24190" marB="241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0,1910%</a:t>
                      </a:r>
                      <a:endParaRPr lang="it-IT" sz="800">
                        <a:latin typeface="Arial"/>
                      </a:endParaRPr>
                    </a:p>
                  </a:txBody>
                  <a:tcPr marL="48381" marR="48381" marT="24190" marB="241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3397"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0,8124%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48381" marR="48381" marT="24190" marB="241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3,5226%</a:t>
                      </a:r>
                      <a:endParaRPr lang="it-IT" sz="800">
                        <a:latin typeface="Arial"/>
                      </a:endParaRPr>
                    </a:p>
                  </a:txBody>
                  <a:tcPr marL="48381" marR="48381" marT="24190" marB="241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5532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0,8360%</a:t>
                      </a:r>
                      <a:endParaRPr lang="it-IT" sz="800">
                        <a:latin typeface="Arial"/>
                      </a:endParaRPr>
                    </a:p>
                  </a:txBody>
                  <a:tcPr marL="48381" marR="48381" marT="24190" marB="241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10,9404%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48381" marR="48381" marT="24190" marB="241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5532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1,0789%</a:t>
                      </a:r>
                      <a:endParaRPr lang="it-IT" sz="800">
                        <a:latin typeface="Arial"/>
                      </a:endParaRPr>
                    </a:p>
                  </a:txBody>
                  <a:tcPr marL="48381" marR="48381" marT="24190" marB="241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25,0423%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48381" marR="48381" marT="24190" marB="241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5532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0,8740%</a:t>
                      </a:r>
                      <a:endParaRPr lang="it-IT" sz="800">
                        <a:latin typeface="Arial"/>
                      </a:endParaRPr>
                    </a:p>
                  </a:txBody>
                  <a:tcPr marL="48381" marR="48381" marT="24190" marB="241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18,4573%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48381" marR="48381" marT="24190" marB="241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5532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0,8647%</a:t>
                      </a:r>
                      <a:endParaRPr lang="it-IT" sz="800">
                        <a:latin typeface="Arial"/>
                      </a:endParaRPr>
                    </a:p>
                  </a:txBody>
                  <a:tcPr marL="48381" marR="48381" marT="24190" marB="241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17,7751%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48381" marR="48381" marT="24190" marB="241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5532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0,8643%</a:t>
                      </a:r>
                      <a:endParaRPr lang="it-IT" sz="800">
                        <a:latin typeface="Arial"/>
                      </a:endParaRPr>
                    </a:p>
                  </a:txBody>
                  <a:tcPr marL="48381" marR="48381" marT="24190" marB="241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17,7673%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48381" marR="48381" marT="24190" marB="241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5532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5,2492%</a:t>
                      </a:r>
                      <a:endParaRPr lang="it-IT" sz="800">
                        <a:latin typeface="Arial"/>
                      </a:endParaRPr>
                    </a:p>
                  </a:txBody>
                  <a:tcPr marL="48381" marR="48381" marT="24190" marB="241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85,9966%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48381" marR="48381" marT="24190" marB="241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5532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62,1489%</a:t>
                      </a:r>
                      <a:endParaRPr lang="it-IT" sz="800">
                        <a:latin typeface="Arial"/>
                      </a:endParaRPr>
                    </a:p>
                  </a:txBody>
                  <a:tcPr marL="48381" marR="48381" marT="24190" marB="241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99,4708%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48381" marR="48381" marT="24190" marB="2419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Analisi sperimentale – V2I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contenuto 2"/>
          <p:cNvSpPr txBox="1">
            <a:spLocks/>
          </p:cNvSpPr>
          <p:nvPr/>
        </p:nvSpPr>
        <p:spPr>
          <a:xfrm>
            <a:off x="0" y="500042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Deterministic</a:t>
            </a:r>
            <a:r>
              <a:rPr kumimoji="0" lang="it-IT" sz="2500" b="1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 information-need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1600" b="1" baseline="0" dirty="0" smtClean="0">
                <a:solidFill>
                  <a:srgbClr val="335B9D"/>
                </a:solidFill>
                <a:latin typeface="Franklin Gothic Demi" pitchFamily="34" charset="0"/>
              </a:rPr>
              <a:t>(Versione off-line)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4282" y="1214422"/>
            <a:ext cx="8929718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L’andamento e le deduzioni sono leggermente negativi rispetto </a:t>
            </a:r>
            <a:r>
              <a:rPr lang="it-IT" sz="1700" i="1" dirty="0" err="1" smtClean="0">
                <a:solidFill>
                  <a:srgbClr val="335B9D"/>
                </a:solidFill>
                <a:latin typeface="Franklin Gothic Demi" pitchFamily="34" charset="0"/>
              </a:rPr>
              <a:t>simple</a:t>
            </a:r>
            <a:r>
              <a:rPr lang="it-IT" sz="1700" i="1" dirty="0" smtClean="0">
                <a:solidFill>
                  <a:srgbClr val="335B9D"/>
                </a:solidFill>
                <a:latin typeface="Franklin Gothic Demi" pitchFamily="34" charset="0"/>
              </a:rPr>
              <a:t> time sampling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La variazione su errori e quantità di dati non subisce mutamenti drastici fino a 1Km/h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La tecnica è utilizzabile per individuare i punti di rallentamento (stop, code a tratti, …)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4572032" cy="408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571744"/>
            <a:ext cx="4143404" cy="40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3357554" y="3214686"/>
          <a:ext cx="1287305" cy="1475552"/>
        </p:xfrm>
        <a:graphic>
          <a:graphicData uri="http://schemas.openxmlformats.org/drawingml/2006/table">
            <a:tbl>
              <a:tblPr/>
              <a:tblGrid>
                <a:gridCol w="693808"/>
                <a:gridCol w="593497"/>
              </a:tblGrid>
              <a:tr h="146844"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0,7510%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62523" marR="62523" marT="31262" marB="3126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0,1910%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62523" marR="62523" marT="31262" marB="3126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6844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0,8311%</a:t>
                      </a:r>
                      <a:endParaRPr lang="it-IT" sz="800">
                        <a:latin typeface="Arial"/>
                      </a:endParaRPr>
                    </a:p>
                  </a:txBody>
                  <a:tcPr marL="62523" marR="62523" marT="31262" marB="3126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0,3088%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62523" marR="62523" marT="31262" marB="3126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6844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1,6499%</a:t>
                      </a:r>
                      <a:endParaRPr lang="it-IT" sz="800">
                        <a:latin typeface="Arial"/>
                      </a:endParaRPr>
                    </a:p>
                  </a:txBody>
                  <a:tcPr marL="62523" marR="62523" marT="31262" marB="3126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1,1502%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62523" marR="62523" marT="31262" marB="3126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6844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3,0952%</a:t>
                      </a:r>
                      <a:endParaRPr lang="it-IT" sz="800">
                        <a:latin typeface="Arial"/>
                      </a:endParaRPr>
                    </a:p>
                  </a:txBody>
                  <a:tcPr marL="62523" marR="62523" marT="31262" marB="3126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2,2134%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62523" marR="62523" marT="31262" marB="3126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6844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11,0853%</a:t>
                      </a:r>
                      <a:endParaRPr lang="it-IT" sz="800">
                        <a:latin typeface="Arial"/>
                      </a:endParaRPr>
                    </a:p>
                  </a:txBody>
                  <a:tcPr marL="62523" marR="62523" marT="31262" marB="3126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6,0523%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62523" marR="62523" marT="31262" marB="3126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6844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38,3545%</a:t>
                      </a:r>
                      <a:endParaRPr lang="it-IT" sz="800">
                        <a:latin typeface="Arial"/>
                      </a:endParaRPr>
                    </a:p>
                  </a:txBody>
                  <a:tcPr marL="62523" marR="62523" marT="31262" marB="3126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11,4743%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62523" marR="62523" marT="31262" marB="3126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6844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41,9727%</a:t>
                      </a:r>
                      <a:endParaRPr lang="it-IT" sz="800">
                        <a:latin typeface="Arial"/>
                      </a:endParaRPr>
                    </a:p>
                  </a:txBody>
                  <a:tcPr marL="62523" marR="62523" marT="31262" marB="3126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14,5546%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62523" marR="62523" marT="31262" marB="3126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6844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42,3624%</a:t>
                      </a:r>
                      <a:endParaRPr lang="it-IT" sz="800">
                        <a:latin typeface="Arial"/>
                      </a:endParaRPr>
                    </a:p>
                  </a:txBody>
                  <a:tcPr marL="62523" marR="62523" marT="31262" marB="3126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15,7069%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62523" marR="62523" marT="31262" marB="3126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Analisi sperimentale – V2I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contenuto 2"/>
          <p:cNvSpPr txBox="1">
            <a:spLocks/>
          </p:cNvSpPr>
          <p:nvPr/>
        </p:nvSpPr>
        <p:spPr>
          <a:xfrm>
            <a:off x="0" y="571480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Map-based</a:t>
            </a:r>
            <a:r>
              <a:rPr kumimoji="0" lang="it-IT" sz="2500" b="1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 </a:t>
            </a: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sampling </a:t>
            </a:r>
            <a:endParaRPr kumimoji="0" lang="it-IT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4282" y="1142984"/>
            <a:ext cx="8929718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Gli errori sulla distanza e sulla velocità risultano molto marcati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Il </a:t>
            </a:r>
            <a:r>
              <a:rPr lang="it-IT" sz="1700" i="1" dirty="0" err="1" smtClean="0">
                <a:solidFill>
                  <a:srgbClr val="335B9D"/>
                </a:solidFill>
                <a:latin typeface="Franklin Gothic Demi" pitchFamily="34" charset="0"/>
              </a:rPr>
              <a:t>trade-off</a:t>
            </a: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errori commessi - dati inviati risulta peggiore che con </a:t>
            </a:r>
            <a:r>
              <a:rPr lang="it-IT" sz="1700" i="1" dirty="0" err="1" smtClean="0">
                <a:solidFill>
                  <a:srgbClr val="335B9D"/>
                </a:solidFill>
                <a:latin typeface="Franklin Gothic Demi" pitchFamily="34" charset="0"/>
              </a:rPr>
              <a:t>simple</a:t>
            </a:r>
            <a:r>
              <a:rPr lang="it-IT" sz="1700" i="1" dirty="0" smtClean="0">
                <a:solidFill>
                  <a:srgbClr val="335B9D"/>
                </a:solidFill>
                <a:latin typeface="Franklin Gothic Demi" pitchFamily="34" charset="0"/>
              </a:rPr>
              <a:t> time sampling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L’uso di questa tecnica potrebbe riguardare solo la ricostruzione dell’itinerario percorso</a:t>
            </a: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7"/>
            <a:ext cx="4214842" cy="379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496"/>
            <a:ext cx="4071966" cy="38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3143240" y="3500438"/>
          <a:ext cx="1428760" cy="703128"/>
        </p:xfrm>
        <a:graphic>
          <a:graphicData uri="http://schemas.openxmlformats.org/drawingml/2006/table">
            <a:tbl>
              <a:tblPr/>
              <a:tblGrid>
                <a:gridCol w="770045"/>
                <a:gridCol w="658715"/>
              </a:tblGrid>
              <a:tr h="225118"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0,7510%</a:t>
                      </a:r>
                      <a:endParaRPr lang="it-IT" sz="800" dirty="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0,1910%</a:t>
                      </a:r>
                      <a:endParaRPr lang="it-IT" sz="80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892"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29,9905%</a:t>
                      </a:r>
                      <a:endParaRPr lang="it-IT" sz="800" dirty="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22,7322%</a:t>
                      </a:r>
                      <a:endParaRPr lang="it-IT" sz="800" dirty="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5118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9,8246%</a:t>
                      </a:r>
                      <a:endParaRPr lang="it-IT" sz="80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6,3324%</a:t>
                      </a:r>
                      <a:endParaRPr lang="it-IT" sz="800" dirty="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Analisi sperimentale – V2I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contenuto 2"/>
          <p:cNvSpPr txBox="1">
            <a:spLocks/>
          </p:cNvSpPr>
          <p:nvPr/>
        </p:nvSpPr>
        <p:spPr>
          <a:xfrm>
            <a:off x="0" y="571480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Simple regression</a:t>
            </a:r>
            <a:endParaRPr kumimoji="0" lang="it-IT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4282" y="1142984"/>
            <a:ext cx="8929718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Il </a:t>
            </a:r>
            <a:r>
              <a:rPr lang="it-IT" sz="1700" i="1" dirty="0" err="1" smtClean="0">
                <a:solidFill>
                  <a:srgbClr val="335B9D"/>
                </a:solidFill>
                <a:latin typeface="Franklin Gothic Demi" pitchFamily="34" charset="0"/>
              </a:rPr>
              <a:t>trade-off</a:t>
            </a: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errori commessi - dati inviati risulta di poco peggiore a </a:t>
            </a:r>
            <a:r>
              <a:rPr lang="it-IT" sz="1700" i="1" dirty="0" err="1" smtClean="0">
                <a:solidFill>
                  <a:srgbClr val="335B9D"/>
                </a:solidFill>
                <a:latin typeface="Franklin Gothic Demi" pitchFamily="34" charset="0"/>
              </a:rPr>
              <a:t>simple</a:t>
            </a:r>
            <a:r>
              <a:rPr lang="it-IT" sz="1700" i="1" dirty="0" smtClean="0">
                <a:solidFill>
                  <a:srgbClr val="335B9D"/>
                </a:solidFill>
                <a:latin typeface="Franklin Gothic Demi" pitchFamily="34" charset="0"/>
              </a:rPr>
              <a:t> time sampling</a:t>
            </a:r>
            <a:endParaRPr lang="it-IT" sz="1700" dirty="0" smtClean="0">
              <a:solidFill>
                <a:srgbClr val="335B9D"/>
              </a:solidFill>
              <a:latin typeface="Franklin Gothic Dem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Usando campionamenti base più fini si ottengono risultati in linea a </a:t>
            </a:r>
            <a:r>
              <a:rPr lang="it-IT" sz="1700" i="1" dirty="0" err="1" smtClean="0">
                <a:solidFill>
                  <a:srgbClr val="335B9D"/>
                </a:solidFill>
                <a:latin typeface="Franklin Gothic Demi" pitchFamily="34" charset="0"/>
              </a:rPr>
              <a:t>simple</a:t>
            </a:r>
            <a:r>
              <a:rPr lang="it-IT" sz="1700" i="1" dirty="0" smtClean="0">
                <a:solidFill>
                  <a:srgbClr val="335B9D"/>
                </a:solidFill>
                <a:latin typeface="Franklin Gothic Demi" pitchFamily="34" charset="0"/>
              </a:rPr>
              <a:t> time sampling</a:t>
            </a:r>
            <a:endParaRPr lang="it-IT" sz="1700" dirty="0" smtClean="0">
              <a:solidFill>
                <a:srgbClr val="335B9D"/>
              </a:solidFill>
              <a:latin typeface="Franklin Gothic Dem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I risultati ottenuti indirizzano verso lo sviluppo di tecniche simili più avanzate</a:t>
            </a: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00306"/>
            <a:ext cx="4572032" cy="421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00306"/>
            <a:ext cx="414340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3643306" y="2571744"/>
          <a:ext cx="1214447" cy="1677852"/>
        </p:xfrm>
        <a:graphic>
          <a:graphicData uri="http://schemas.openxmlformats.org/drawingml/2006/table">
            <a:tbl>
              <a:tblPr/>
              <a:tblGrid>
                <a:gridCol w="644996"/>
                <a:gridCol w="569451"/>
              </a:tblGrid>
              <a:tr h="158936"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0,6862%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64508" marR="64508" marT="32254" marB="3225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0,1536%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64508" marR="64508" marT="32254" marB="3225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8936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1,8485%</a:t>
                      </a:r>
                      <a:endParaRPr lang="it-IT" sz="800">
                        <a:latin typeface="Arial"/>
                      </a:endParaRPr>
                    </a:p>
                  </a:txBody>
                  <a:tcPr marL="64508" marR="64508" marT="32254" marB="3225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0,6496%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64508" marR="64508" marT="32254" marB="3225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8936"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2,6247%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64508" marR="64508" marT="32254" marB="3225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0,9659%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64508" marR="64508" marT="32254" marB="3225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8936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3,5071%</a:t>
                      </a:r>
                      <a:endParaRPr lang="it-IT" sz="800">
                        <a:latin typeface="Arial"/>
                      </a:endParaRPr>
                    </a:p>
                  </a:txBody>
                  <a:tcPr marL="64508" marR="64508" marT="32254" marB="3225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1,2809%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64508" marR="64508" marT="32254" marB="3225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8936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5,4560%</a:t>
                      </a:r>
                      <a:endParaRPr lang="it-IT" sz="800">
                        <a:latin typeface="Arial"/>
                      </a:endParaRPr>
                    </a:p>
                  </a:txBody>
                  <a:tcPr marL="64508" marR="64508" marT="32254" marB="3225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1,8572%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64508" marR="64508" marT="32254" marB="3225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8936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1,8487%</a:t>
                      </a:r>
                      <a:endParaRPr lang="it-IT" sz="800">
                        <a:latin typeface="Arial"/>
                      </a:endParaRPr>
                    </a:p>
                  </a:txBody>
                  <a:tcPr marL="64508" marR="64508" marT="32254" marB="3225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0,6490%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64508" marR="64508" marT="32254" marB="3225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8936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2,6385%</a:t>
                      </a:r>
                      <a:endParaRPr lang="it-IT" sz="800">
                        <a:latin typeface="Arial"/>
                      </a:endParaRPr>
                    </a:p>
                  </a:txBody>
                  <a:tcPr marL="64508" marR="64508" marT="32254" marB="3225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0,9777%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64508" marR="64508" marT="32254" marB="3225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8936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3,4700%</a:t>
                      </a:r>
                      <a:endParaRPr lang="it-IT" sz="800">
                        <a:latin typeface="Arial"/>
                      </a:endParaRPr>
                    </a:p>
                  </a:txBody>
                  <a:tcPr marL="64508" marR="64508" marT="32254" marB="3225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1,3103%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64508" marR="64508" marT="32254" marB="3225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8936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4,9872%</a:t>
                      </a:r>
                      <a:endParaRPr lang="it-IT" sz="800">
                        <a:latin typeface="Arial"/>
                      </a:endParaRPr>
                    </a:p>
                  </a:txBody>
                  <a:tcPr marL="64508" marR="64508" marT="32254" marB="3225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1,8220%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64508" marR="64508" marT="32254" marB="3225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Analisi sperimentale – V2I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contenuto 2"/>
          <p:cNvSpPr txBox="1">
            <a:spLocks/>
          </p:cNvSpPr>
          <p:nvPr/>
        </p:nvSpPr>
        <p:spPr>
          <a:xfrm>
            <a:off x="0" y="571480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Linear</a:t>
            </a:r>
            <a:r>
              <a:rPr kumimoji="0" lang="it-IT" sz="2500" b="1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 </a:t>
            </a: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regression (1)</a:t>
            </a:r>
            <a:endParaRPr kumimoji="0" lang="it-IT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4282" y="1142984"/>
            <a:ext cx="8929718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Il </a:t>
            </a:r>
            <a:r>
              <a:rPr lang="it-IT" sz="1700" i="1" dirty="0" err="1" smtClean="0">
                <a:solidFill>
                  <a:srgbClr val="335B9D"/>
                </a:solidFill>
                <a:latin typeface="Franklin Gothic Demi" pitchFamily="34" charset="0"/>
              </a:rPr>
              <a:t>trade-off</a:t>
            </a: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errori commessi - dati inviati risulta molto performante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Gli errori su distanza e velocità risultano inferiori all’1% interpolando anche 10 punti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I risultati ottenuti indirizzano verso l’analisi su scenari in cui l’OBU circola per più tempo</a:t>
            </a: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4386106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500306"/>
            <a:ext cx="3984485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Tabella 16"/>
          <p:cNvGraphicFramePr>
            <a:graphicFrameLocks noGrp="1"/>
          </p:cNvGraphicFramePr>
          <p:nvPr/>
        </p:nvGraphicFramePr>
        <p:xfrm>
          <a:off x="3286116" y="3071810"/>
          <a:ext cx="1304929" cy="1280160"/>
        </p:xfrm>
        <a:graphic>
          <a:graphicData uri="http://schemas.openxmlformats.org/drawingml/2006/table">
            <a:tbl>
              <a:tblPr/>
              <a:tblGrid>
                <a:gridCol w="703306"/>
                <a:gridCol w="601623"/>
              </a:tblGrid>
              <a:tr h="153351"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0,4429%</a:t>
                      </a:r>
                      <a:endParaRPr lang="it-IT" sz="800" dirty="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0,3893%</a:t>
                      </a:r>
                      <a:endParaRPr lang="it-IT" sz="80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351"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0,4098%</a:t>
                      </a:r>
                      <a:endParaRPr lang="it-IT" sz="800" dirty="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0,4475%</a:t>
                      </a:r>
                      <a:endParaRPr lang="it-IT" sz="800" dirty="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351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0,9140%</a:t>
                      </a:r>
                      <a:endParaRPr lang="it-IT" sz="80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1,5298%</a:t>
                      </a:r>
                      <a:endParaRPr lang="it-IT" sz="800" dirty="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351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0,6180%</a:t>
                      </a:r>
                      <a:endParaRPr lang="it-IT" sz="80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0,6793%</a:t>
                      </a:r>
                      <a:endParaRPr lang="it-IT" sz="800" dirty="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351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0,7081%</a:t>
                      </a:r>
                      <a:endParaRPr lang="it-IT" sz="80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0,8336%</a:t>
                      </a:r>
                      <a:endParaRPr lang="it-IT" sz="800" dirty="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351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0,5712%</a:t>
                      </a:r>
                      <a:endParaRPr lang="it-IT" sz="80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0,5585%</a:t>
                      </a:r>
                      <a:endParaRPr lang="it-IT" sz="800" dirty="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Analisi sperimentale – V2I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contenuto 2"/>
          <p:cNvSpPr txBox="1">
            <a:spLocks/>
          </p:cNvSpPr>
          <p:nvPr/>
        </p:nvSpPr>
        <p:spPr>
          <a:xfrm>
            <a:off x="0" y="571480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Linear</a:t>
            </a:r>
            <a:r>
              <a:rPr kumimoji="0" lang="it-IT" sz="2500" b="1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 </a:t>
            </a: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regression (2)</a:t>
            </a:r>
            <a:endParaRPr kumimoji="0" lang="it-IT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4282" y="1142984"/>
            <a:ext cx="8929718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Il </a:t>
            </a:r>
            <a:r>
              <a:rPr lang="it-IT" sz="1700" i="1" dirty="0" err="1" smtClean="0">
                <a:solidFill>
                  <a:srgbClr val="335B9D"/>
                </a:solidFill>
                <a:latin typeface="Franklin Gothic Demi" pitchFamily="34" charset="0"/>
              </a:rPr>
              <a:t>trade-off</a:t>
            </a: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errori commessi - dati inviati risulta migliore di </a:t>
            </a:r>
            <a:r>
              <a:rPr lang="it-IT" sz="1700" i="1" dirty="0" err="1" smtClean="0">
                <a:solidFill>
                  <a:srgbClr val="335B9D"/>
                </a:solidFill>
                <a:latin typeface="Franklin Gothic Demi" pitchFamily="34" charset="0"/>
              </a:rPr>
              <a:t>simple</a:t>
            </a:r>
            <a:r>
              <a:rPr lang="it-IT" sz="1700" i="1" dirty="0" smtClean="0">
                <a:solidFill>
                  <a:srgbClr val="335B9D"/>
                </a:solidFill>
                <a:latin typeface="Franklin Gothic Demi" pitchFamily="34" charset="0"/>
              </a:rPr>
              <a:t> time sampling</a:t>
            </a:r>
            <a:endParaRPr lang="it-IT" sz="1700" dirty="0" smtClean="0">
              <a:solidFill>
                <a:srgbClr val="335B9D"/>
              </a:solidFill>
              <a:latin typeface="Franklin Gothic Dem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L’errore sulla distanza si è ridotto fino a 5,6 volte, quello sulla velocità fino a 2 volte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L’invio di dati è diminuito di 2,3 volte nel primo caso e di 3,5 volte nell’ultimo</a:t>
            </a: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4500594" cy="417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500306"/>
            <a:ext cx="407196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3428992" y="4143380"/>
          <a:ext cx="1304929" cy="853440"/>
        </p:xfrm>
        <a:graphic>
          <a:graphicData uri="http://schemas.openxmlformats.org/drawingml/2006/table">
            <a:tbl>
              <a:tblPr/>
              <a:tblGrid>
                <a:gridCol w="703305"/>
                <a:gridCol w="601624"/>
              </a:tblGrid>
              <a:tr h="177164"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0,5401%</a:t>
                      </a:r>
                      <a:endParaRPr lang="it-IT" sz="800" dirty="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0,5289%</a:t>
                      </a:r>
                      <a:endParaRPr lang="it-IT" sz="800" dirty="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0,0963%</a:t>
                      </a:r>
                      <a:endParaRPr lang="it-IT" sz="800" dirty="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0,2652%</a:t>
                      </a:r>
                      <a:endParaRPr lang="it-IT" sz="800" dirty="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0,1531%</a:t>
                      </a:r>
                      <a:endParaRPr lang="it-IT" sz="80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0,2776%</a:t>
                      </a:r>
                      <a:endParaRPr lang="it-IT" sz="800" dirty="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0,3077%</a:t>
                      </a:r>
                      <a:endParaRPr lang="it-IT" sz="80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0,5722%</a:t>
                      </a:r>
                      <a:endParaRPr lang="it-IT" sz="800" dirty="0"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Analisi sperimentale – V2I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contenuto 2"/>
          <p:cNvSpPr txBox="1">
            <a:spLocks/>
          </p:cNvSpPr>
          <p:nvPr/>
        </p:nvSpPr>
        <p:spPr>
          <a:xfrm>
            <a:off x="0" y="571480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Linear</a:t>
            </a:r>
            <a:r>
              <a:rPr kumimoji="0" lang="it-IT" sz="2500" b="1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 </a:t>
            </a: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regression (3)</a:t>
            </a:r>
            <a:endParaRPr kumimoji="0" lang="it-IT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4282" y="1142984"/>
            <a:ext cx="8929718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Il </a:t>
            </a:r>
            <a:r>
              <a:rPr lang="it-IT" sz="1700" i="1" dirty="0" err="1" smtClean="0">
                <a:solidFill>
                  <a:srgbClr val="335B9D"/>
                </a:solidFill>
                <a:latin typeface="Franklin Gothic Demi" pitchFamily="34" charset="0"/>
              </a:rPr>
              <a:t>trade-off</a:t>
            </a: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errori commessi - dati inviati risulta migliore di </a:t>
            </a:r>
            <a:r>
              <a:rPr lang="it-IT" sz="1700" i="1" dirty="0" err="1" smtClean="0">
                <a:solidFill>
                  <a:srgbClr val="335B9D"/>
                </a:solidFill>
                <a:latin typeface="Franklin Gothic Demi" pitchFamily="34" charset="0"/>
              </a:rPr>
              <a:t>simple</a:t>
            </a:r>
            <a:r>
              <a:rPr lang="it-IT" sz="1700" i="1" dirty="0" smtClean="0">
                <a:solidFill>
                  <a:srgbClr val="335B9D"/>
                </a:solidFill>
                <a:latin typeface="Franklin Gothic Demi" pitchFamily="34" charset="0"/>
              </a:rPr>
              <a:t> time sampling</a:t>
            </a:r>
            <a:endParaRPr lang="it-IT" sz="1700" dirty="0" smtClean="0">
              <a:solidFill>
                <a:srgbClr val="335B9D"/>
              </a:solidFill>
              <a:latin typeface="Franklin Gothic Dem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L’errore sulla distanza si è ridotto fino a 1,6 volte, quello sulla velocità fino a 1,7 volte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L’invio di dati è diminuito fino a 1,8 volte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444889"/>
            <a:ext cx="4429155" cy="425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7" y="2428868"/>
            <a:ext cx="4286279" cy="428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3786182" y="2571744"/>
          <a:ext cx="1308180" cy="1434006"/>
        </p:xfrm>
        <a:graphic>
          <a:graphicData uri="http://schemas.openxmlformats.org/drawingml/2006/table">
            <a:tbl>
              <a:tblPr/>
              <a:tblGrid>
                <a:gridCol w="705058"/>
                <a:gridCol w="60312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0,4577%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82939" marR="82939" marT="41469" marB="414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0,4613%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82939" marR="82939" marT="41469" marB="414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0,1187%</a:t>
                      </a:r>
                      <a:endParaRPr lang="it-IT" sz="800">
                        <a:latin typeface="Arial"/>
                      </a:endParaRPr>
                    </a:p>
                  </a:txBody>
                  <a:tcPr marL="82939" marR="82939" marT="41469" marB="414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0,1248%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82939" marR="82939" marT="41469" marB="414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0,7974%</a:t>
                      </a:r>
                      <a:endParaRPr lang="it-IT" sz="800">
                        <a:latin typeface="Arial"/>
                      </a:endParaRPr>
                    </a:p>
                  </a:txBody>
                  <a:tcPr marL="82939" marR="82939" marT="41469" marB="414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0,7848%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82939" marR="82939" marT="41469" marB="414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0,1595%</a:t>
                      </a:r>
                      <a:endParaRPr lang="it-IT" sz="800">
                        <a:latin typeface="Arial"/>
                      </a:endParaRPr>
                    </a:p>
                  </a:txBody>
                  <a:tcPr marL="82939" marR="82939" marT="41469" marB="414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0,1833%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82939" marR="82939" marT="41469" marB="414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0,1036%</a:t>
                      </a:r>
                      <a:endParaRPr lang="it-IT" sz="800">
                        <a:latin typeface="Arial"/>
                      </a:endParaRPr>
                    </a:p>
                  </a:txBody>
                  <a:tcPr marL="82939" marR="82939" marT="41469" marB="414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0,1273%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82939" marR="82939" marT="41469" marB="414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solidFill>
                            <a:srgbClr val="00B050"/>
                          </a:solidFill>
                          <a:latin typeface="Arial"/>
                        </a:rPr>
                        <a:t>0,0989%</a:t>
                      </a:r>
                      <a:endParaRPr lang="it-IT" sz="80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82939" marR="82939" marT="41469" marB="414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solidFill>
                            <a:srgbClr val="00B050"/>
                          </a:solidFill>
                          <a:latin typeface="Arial"/>
                        </a:rPr>
                        <a:t>0,0824%</a:t>
                      </a:r>
                      <a:endParaRPr lang="it-IT" sz="800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82939" marR="82939" marT="41469" marB="414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800" b="1">
                          <a:latin typeface="Arial"/>
                        </a:rPr>
                        <a:t>0,1962%</a:t>
                      </a:r>
                      <a:endParaRPr lang="it-IT" sz="800">
                        <a:latin typeface="Arial"/>
                      </a:endParaRPr>
                    </a:p>
                  </a:txBody>
                  <a:tcPr marL="82939" marR="82939" marT="41469" marB="414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latin typeface="Arial"/>
                        </a:rPr>
                        <a:t>0,1692%</a:t>
                      </a:r>
                      <a:endParaRPr lang="it-IT" sz="800" dirty="0">
                        <a:latin typeface="Arial"/>
                      </a:endParaRPr>
                    </a:p>
                  </a:txBody>
                  <a:tcPr marL="82939" marR="82939" marT="41469" marB="414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Analisi sperimentale – V2V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438626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643182"/>
            <a:ext cx="431482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0" y="571480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500" b="1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Analisi V2V – variazione dello scenario</a:t>
            </a:r>
            <a:endParaRPr kumimoji="0" lang="it-IT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4282" y="1142984"/>
            <a:ext cx="89297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La dimensione dei gruppi  e il tempo di permanenza variano in base allo scenario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Il tempo di permanenza dell’OBU nel gruppo non è legato alla dimensione del gruppo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Nel caso peggiore i veicoli permangono nel gruppo per circa 8 secondi, nel migliore 177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ttangolo 165"/>
          <p:cNvSpPr/>
          <p:nvPr/>
        </p:nvSpPr>
        <p:spPr>
          <a:xfrm>
            <a:off x="214282" y="1071546"/>
            <a:ext cx="8715436" cy="5572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2677DA"/>
                </a:solidFill>
              </a:rPr>
              <a:t> </a:t>
            </a:r>
            <a:endParaRPr lang="it-IT" dirty="0">
              <a:solidFill>
                <a:srgbClr val="2677DA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Introduzione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 descr="image_galler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71480"/>
            <a:ext cx="2049218" cy="571504"/>
          </a:xfrm>
          <a:prstGeom prst="rect">
            <a:avLst/>
          </a:prstGeom>
        </p:spPr>
      </p:pic>
      <p:pic>
        <p:nvPicPr>
          <p:cNvPr id="87" name="Picture 8" descr="auto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00372"/>
            <a:ext cx="165783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grpSp>
        <p:nvGrpSpPr>
          <p:cNvPr id="120" name="Gruppo 119"/>
          <p:cNvGrpSpPr/>
          <p:nvPr/>
        </p:nvGrpSpPr>
        <p:grpSpPr>
          <a:xfrm>
            <a:off x="4000496" y="2571744"/>
            <a:ext cx="4714908" cy="3000396"/>
            <a:chOff x="4071934" y="1357298"/>
            <a:chExt cx="4343408" cy="1419220"/>
          </a:xfrm>
        </p:grpSpPr>
        <p:sp>
          <p:nvSpPr>
            <p:cNvPr id="89" name="Rettangolo 88"/>
            <p:cNvSpPr/>
            <p:nvPr/>
          </p:nvSpPr>
          <p:spPr>
            <a:xfrm>
              <a:off x="4071934" y="1357298"/>
              <a:ext cx="4343408" cy="141922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3500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Rettangolo 89"/>
            <p:cNvSpPr/>
            <p:nvPr/>
          </p:nvSpPr>
          <p:spPr>
            <a:xfrm>
              <a:off x="5074259" y="1924986"/>
              <a:ext cx="1948965" cy="2306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Real-time </a:t>
              </a:r>
              <a:r>
                <a:rPr kumimoji="0" lang="it-IT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comms engine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Rettangolo 90"/>
            <p:cNvSpPr/>
            <p:nvPr/>
          </p:nvSpPr>
          <p:spPr>
            <a:xfrm>
              <a:off x="5074259" y="2199960"/>
              <a:ext cx="1948965" cy="26610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Smart </a:t>
              </a:r>
              <a:r>
                <a:rPr kumimoji="0" lang="it-IT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navigation engine</a:t>
              </a:r>
              <a:endParaRPr kumimoji="0" lang="it-IT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Cilindro 91"/>
            <p:cNvSpPr/>
            <p:nvPr/>
          </p:nvSpPr>
          <p:spPr>
            <a:xfrm>
              <a:off x="7580071" y="2111259"/>
              <a:ext cx="723901" cy="620909"/>
            </a:xfrm>
            <a:prstGeom prst="can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dirty="0">
                  <a:latin typeface="Arial"/>
                  <a:cs typeface="Arial"/>
                </a:rPr>
                <a:t>Maps &amp;</a:t>
              </a:r>
            </a:p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dirty="0">
                  <a:latin typeface="Arial"/>
                  <a:cs typeface="Arial"/>
                </a:rPr>
                <a:t>real-time</a:t>
              </a:r>
            </a:p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dirty="0">
                  <a:latin typeface="Arial"/>
                  <a:cs typeface="Arial"/>
                </a:rPr>
                <a:t>data</a:t>
              </a:r>
            </a:p>
          </p:txBody>
        </p:sp>
        <p:sp>
          <p:nvSpPr>
            <p:cNvPr id="93" name="Rettangolo 92"/>
            <p:cNvSpPr/>
            <p:nvPr/>
          </p:nvSpPr>
          <p:spPr>
            <a:xfrm>
              <a:off x="5074259" y="2510414"/>
              <a:ext cx="1948965" cy="22175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User interface</a:t>
              </a:r>
            </a:p>
          </p:txBody>
        </p:sp>
        <p:sp>
          <p:nvSpPr>
            <p:cNvPr id="94" name="Arrotonda angolo diagonale rettangolo 93"/>
            <p:cNvSpPr/>
            <p:nvPr/>
          </p:nvSpPr>
          <p:spPr>
            <a:xfrm>
              <a:off x="4294673" y="1401649"/>
              <a:ext cx="723901" cy="310454"/>
            </a:xfrm>
            <a:prstGeom prst="round2Diag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GPS unit</a:t>
              </a:r>
            </a:p>
          </p:txBody>
        </p:sp>
        <p:sp>
          <p:nvSpPr>
            <p:cNvPr id="95" name="Arrotonda angolo diagonale rettangolo 94"/>
            <p:cNvSpPr/>
            <p:nvPr/>
          </p:nvSpPr>
          <p:spPr>
            <a:xfrm>
              <a:off x="5241313" y="1401649"/>
              <a:ext cx="723901" cy="310454"/>
            </a:xfrm>
            <a:prstGeom prst="round2Diag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Accel unit</a:t>
              </a:r>
            </a:p>
          </p:txBody>
        </p:sp>
        <p:sp>
          <p:nvSpPr>
            <p:cNvPr id="96" name="Arrotonda angolo diagonale rettangolo 95"/>
            <p:cNvSpPr/>
            <p:nvPr/>
          </p:nvSpPr>
          <p:spPr>
            <a:xfrm>
              <a:off x="6177829" y="1401649"/>
              <a:ext cx="734025" cy="310454"/>
            </a:xfrm>
            <a:prstGeom prst="round2Diag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GPRS V2I unit</a:t>
              </a:r>
            </a:p>
          </p:txBody>
        </p:sp>
        <p:sp>
          <p:nvSpPr>
            <p:cNvPr id="97" name="Arrotonda angolo diagonale rettangolo 96"/>
            <p:cNvSpPr/>
            <p:nvPr/>
          </p:nvSpPr>
          <p:spPr>
            <a:xfrm>
              <a:off x="7134593" y="1401649"/>
              <a:ext cx="723901" cy="310454"/>
            </a:xfrm>
            <a:prstGeom prst="round2Diag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WiFi V2V unit</a:t>
              </a:r>
            </a:p>
          </p:txBody>
        </p:sp>
        <p:cxnSp>
          <p:nvCxnSpPr>
            <p:cNvPr id="98" name="Forma 97"/>
            <p:cNvCxnSpPr>
              <a:stCxn id="94" idx="1"/>
              <a:endCxn id="90" idx="1"/>
            </p:cNvCxnSpPr>
            <p:nvPr/>
          </p:nvCxnSpPr>
          <p:spPr>
            <a:xfrm rot="16200000" flipH="1">
              <a:off x="4701343" y="1667383"/>
              <a:ext cx="328195" cy="417636"/>
            </a:xfrm>
            <a:prstGeom prst="bentConnector2">
              <a:avLst/>
            </a:prstGeom>
            <a:noFill/>
            <a:ln w="25400" cap="flat" cmpd="sng" algn="ctr">
              <a:solidFill>
                <a:srgbClr val="0064E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99" name="Forma 98"/>
            <p:cNvCxnSpPr>
              <a:stCxn id="97" idx="1"/>
              <a:endCxn id="90" idx="3"/>
            </p:cNvCxnSpPr>
            <p:nvPr/>
          </p:nvCxnSpPr>
          <p:spPr>
            <a:xfrm rot="5400000">
              <a:off x="7095787" y="1639542"/>
              <a:ext cx="328195" cy="473319"/>
            </a:xfrm>
            <a:prstGeom prst="bentConnector2">
              <a:avLst/>
            </a:prstGeom>
            <a:noFill/>
            <a:ln w="25400" cap="flat" cmpd="sng" algn="ctr">
              <a:solidFill>
                <a:srgbClr val="0064E2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00" name="Connettore 2 99"/>
            <p:cNvCxnSpPr/>
            <p:nvPr/>
          </p:nvCxnSpPr>
          <p:spPr>
            <a:xfrm rot="16200000" flipH="1">
              <a:off x="5479104" y="1828682"/>
              <a:ext cx="212884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0064E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01" name="Connettore 2 100"/>
            <p:cNvCxnSpPr/>
            <p:nvPr/>
          </p:nvCxnSpPr>
          <p:spPr>
            <a:xfrm rot="5400000">
              <a:off x="6406233" y="1822882"/>
              <a:ext cx="202747" cy="1463"/>
            </a:xfrm>
            <a:prstGeom prst="straightConnector1">
              <a:avLst/>
            </a:prstGeom>
            <a:noFill/>
            <a:ln w="25400" cap="flat" cmpd="sng" algn="ctr">
              <a:solidFill>
                <a:srgbClr val="0064E2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02" name="Connettore 2 101"/>
            <p:cNvCxnSpPr/>
            <p:nvPr/>
          </p:nvCxnSpPr>
          <p:spPr>
            <a:xfrm>
              <a:off x="7023224" y="2111259"/>
              <a:ext cx="556847" cy="266104"/>
            </a:xfrm>
            <a:prstGeom prst="straightConnector1">
              <a:avLst/>
            </a:prstGeom>
            <a:noFill/>
            <a:ln w="25400" cap="flat" cmpd="sng" algn="ctr">
              <a:solidFill>
                <a:srgbClr val="6DE304">
                  <a:lumMod val="7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03" name="Connettore 2 102"/>
            <p:cNvCxnSpPr/>
            <p:nvPr/>
          </p:nvCxnSpPr>
          <p:spPr>
            <a:xfrm>
              <a:off x="7023224" y="2420789"/>
              <a:ext cx="556847" cy="924"/>
            </a:xfrm>
            <a:prstGeom prst="straightConnector1">
              <a:avLst/>
            </a:prstGeom>
            <a:noFill/>
            <a:ln w="25400" cap="flat" cmpd="sng" algn="ctr">
              <a:solidFill>
                <a:srgbClr val="6DE304">
                  <a:lumMod val="75000"/>
                </a:srgbClr>
              </a:solidFill>
              <a:prstDash val="solid"/>
              <a:headEnd type="arrow"/>
              <a:tailEnd type="arrow"/>
            </a:ln>
            <a:effectLst/>
          </p:spPr>
        </p:cxnSp>
      </p:grpSp>
      <p:pic>
        <p:nvPicPr>
          <p:cNvPr id="125" name="Immagine 124" descr="totmtom go 920 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2000240"/>
            <a:ext cx="1543048" cy="1167573"/>
          </a:xfrm>
          <a:prstGeom prst="rect">
            <a:avLst/>
          </a:prstGeom>
        </p:spPr>
      </p:pic>
      <p:cxnSp>
        <p:nvCxnSpPr>
          <p:cNvPr id="109" name="Connettore 2 108"/>
          <p:cNvCxnSpPr>
            <a:endCxn id="93" idx="1"/>
          </p:cNvCxnSpPr>
          <p:nvPr/>
        </p:nvCxnSpPr>
        <p:spPr>
          <a:xfrm rot="16200000" flipH="1">
            <a:off x="3101254" y="3256672"/>
            <a:ext cx="2315037" cy="165956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2 112"/>
          <p:cNvCxnSpPr>
            <a:endCxn id="125" idx="1"/>
          </p:cNvCxnSpPr>
          <p:nvPr/>
        </p:nvCxnSpPr>
        <p:spPr>
          <a:xfrm rot="5400000" flipH="1" flipV="1">
            <a:off x="1363432" y="2649324"/>
            <a:ext cx="773535" cy="6429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500570"/>
            <a:ext cx="150208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9" name="Connettore 2 128"/>
          <p:cNvCxnSpPr>
            <a:endCxn id="1026" idx="0"/>
          </p:cNvCxnSpPr>
          <p:nvPr/>
        </p:nvCxnSpPr>
        <p:spPr>
          <a:xfrm rot="16200000" flipH="1">
            <a:off x="839837" y="3589264"/>
            <a:ext cx="1000130" cy="82248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2 131"/>
          <p:cNvCxnSpPr>
            <a:stCxn id="1026" idx="3"/>
          </p:cNvCxnSpPr>
          <p:nvPr/>
        </p:nvCxnSpPr>
        <p:spPr>
          <a:xfrm flipV="1">
            <a:off x="2502186" y="4071942"/>
            <a:ext cx="1498310" cy="92869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CasellaDiTesto 161"/>
          <p:cNvSpPr txBox="1"/>
          <p:nvPr/>
        </p:nvSpPr>
        <p:spPr>
          <a:xfrm>
            <a:off x="357158" y="2714620"/>
            <a:ext cx="87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Veicolo</a:t>
            </a:r>
            <a:endParaRPr lang="it-IT" b="1" i="1" dirty="0"/>
          </a:p>
        </p:txBody>
      </p:sp>
      <p:sp>
        <p:nvSpPr>
          <p:cNvPr id="163" name="CasellaDiTesto 162"/>
          <p:cNvSpPr txBox="1"/>
          <p:nvPr/>
        </p:nvSpPr>
        <p:spPr>
          <a:xfrm>
            <a:off x="1142976" y="5572140"/>
            <a:ext cx="1159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OBU fisica</a:t>
            </a:r>
            <a:endParaRPr lang="it-IT" b="1" i="1" dirty="0"/>
          </a:p>
        </p:txBody>
      </p:sp>
      <p:sp>
        <p:nvSpPr>
          <p:cNvPr id="164" name="CasellaDiTesto 163"/>
          <p:cNvSpPr txBox="1"/>
          <p:nvPr/>
        </p:nvSpPr>
        <p:spPr>
          <a:xfrm>
            <a:off x="5000628" y="5715016"/>
            <a:ext cx="2242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Architettura dell’OBU</a:t>
            </a:r>
            <a:endParaRPr lang="it-IT" b="1" i="1" dirty="0"/>
          </a:p>
        </p:txBody>
      </p:sp>
      <p:sp>
        <p:nvSpPr>
          <p:cNvPr id="165" name="CasellaDiTesto 164"/>
          <p:cNvSpPr txBox="1"/>
          <p:nvPr/>
        </p:nvSpPr>
        <p:spPr>
          <a:xfrm>
            <a:off x="1857356" y="1571612"/>
            <a:ext cx="187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Interfaccia utente</a:t>
            </a:r>
            <a:endParaRPr lang="it-IT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Analisi sperimentale – V2V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contenuto 2"/>
          <p:cNvSpPr txBox="1">
            <a:spLocks/>
          </p:cNvSpPr>
          <p:nvPr/>
        </p:nvSpPr>
        <p:spPr>
          <a:xfrm>
            <a:off x="0" y="571480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500" b="1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Analisi V2V – variazione della copertura WiFi</a:t>
            </a:r>
            <a:endParaRPr kumimoji="0" lang="it-IT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4282" y="1142984"/>
            <a:ext cx="8929718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I cambiamenti all’interno dei gruppi sono costanti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La dimensione dei gruppi aumenta in modo lineare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Il tempo medio di permanenza </a:t>
            </a: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dei veicoli all’interno dei gruppi </a:t>
            </a: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cresce in modo lineare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31432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4358" y="2500306"/>
            <a:ext cx="299964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500306"/>
            <a:ext cx="30003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4572008"/>
            <a:ext cx="31432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1" y="4572008"/>
            <a:ext cx="3000396" cy="206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7" y="4572008"/>
            <a:ext cx="3000364" cy="206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Analisi sperimentale – V2V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contenuto 2"/>
          <p:cNvSpPr txBox="1">
            <a:spLocks/>
          </p:cNvSpPr>
          <p:nvPr/>
        </p:nvSpPr>
        <p:spPr>
          <a:xfrm>
            <a:off x="0" y="571480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500" b="1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Analisi V2V – variazione del numero di OBU</a:t>
            </a:r>
            <a:endParaRPr kumimoji="0" lang="it-IT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4282" y="1142984"/>
            <a:ext cx="8929718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L’andamento della grandezza media dei gruppi segue un comportamento standard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La dimensione dei gruppi aumenta in modo logaritmico all’aumentare del numero di OBU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Il tempo medio di permanenza di un veicolo in un gruppo diminuisce, fino a stabilizzarsi,</a:t>
            </a:r>
          </a:p>
          <a:p>
            <a:pPr>
              <a:lnSpc>
                <a:spcPct val="120000"/>
              </a:lnSpc>
            </a:pPr>
            <a:r>
              <a:rPr lang="it-IT" sz="1700" dirty="0" smtClean="0">
                <a:solidFill>
                  <a:srgbClr val="335B9D"/>
                </a:solidFill>
                <a:latin typeface="Franklin Gothic Demi" pitchFamily="34" charset="0"/>
              </a:rPr>
              <a:t>    al crescere del numero di OBU coinvolte</a:t>
            </a: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4500594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Chart 2"/>
          <p:cNvGraphicFramePr>
            <a:graphicFrameLocks/>
          </p:cNvGraphicFramePr>
          <p:nvPr/>
        </p:nvGraphicFramePr>
        <p:xfrm>
          <a:off x="4786314" y="2500306"/>
          <a:ext cx="4143404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3"/>
          <p:cNvGraphicFramePr>
            <a:graphicFrameLocks/>
          </p:cNvGraphicFramePr>
          <p:nvPr/>
        </p:nvGraphicFramePr>
        <p:xfrm>
          <a:off x="4786314" y="4786322"/>
          <a:ext cx="4071966" cy="2071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8715436" cy="71438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it-IT" sz="4000" dirty="0" smtClean="0">
                <a:solidFill>
                  <a:srgbClr val="2677DA"/>
                </a:solidFill>
                <a:latin typeface="Franklin Gothic Demi" pitchFamily="34" charset="0"/>
              </a:rPr>
              <a:t>Conclusioni</a:t>
            </a:r>
            <a:endParaRPr lang="it-IT" sz="4800" dirty="0">
              <a:solidFill>
                <a:srgbClr val="2677DA"/>
              </a:solidFill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214282" y="642918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contenuto 2"/>
          <p:cNvSpPr txBox="1">
            <a:spLocks/>
          </p:cNvSpPr>
          <p:nvPr/>
        </p:nvSpPr>
        <p:spPr>
          <a:xfrm>
            <a:off x="285720" y="1071546"/>
            <a:ext cx="8643998" cy="5286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indent="-228600">
              <a:spcBef>
                <a:spcPct val="20000"/>
              </a:spcBef>
              <a:buSzPct val="110000"/>
            </a:pPr>
            <a:r>
              <a:rPr kumimoji="0" lang="it-IT" sz="3200" b="0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Il lavoro svolto:</a:t>
            </a:r>
          </a:p>
          <a:p>
            <a:pPr marL="228600" indent="-228600">
              <a:spcBef>
                <a:spcPct val="20000"/>
              </a:spcBef>
              <a:buSzPct val="110000"/>
            </a:pPr>
            <a:endParaRPr kumimoji="0" lang="it-IT" sz="800" b="0" i="0" u="none" strike="noStrike" kern="1200" cap="none" spc="0" normalizeH="0" noProof="0" dirty="0" smtClean="0">
              <a:ln>
                <a:noFill/>
              </a:ln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  <a:p>
            <a:pPr marL="228600" indent="-228600">
              <a:spcBef>
                <a:spcPct val="20000"/>
              </a:spcBef>
              <a:buSzPct val="110000"/>
            </a:pPr>
            <a:endParaRPr kumimoji="0" lang="it-IT" b="0" i="0" u="none" strike="noStrike" kern="1200" cap="none" spc="0" normalizeH="0" noProof="0" dirty="0" smtClean="0">
              <a:ln>
                <a:noFill/>
              </a:ln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Studio di 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tecniche communication-saving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, 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strategie V2V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 e 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ambienti di simulazione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 presenti in letteratura</a:t>
            </a: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endParaRPr kumimoji="0" lang="it-IT" sz="1200" b="0" i="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Utilizzo del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simulatore di traffico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professionale Vissim</a:t>
            </a: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endParaRPr lang="it-IT" sz="1200" dirty="0" smtClean="0"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Analisi,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modifica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e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creazione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di nuovi scenari 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per la simulazione di traffico</a:t>
            </a: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endParaRPr lang="it-IT" sz="1200" dirty="0" smtClean="0"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Analisi,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progetto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e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implementazione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di un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simulatore di OBU</a:t>
            </a: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endParaRPr lang="it-IT" sz="1200" dirty="0" smtClean="0"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Analisi sperimentale 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dei dati ottenuti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8715436" cy="71438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it-IT" sz="4000" dirty="0" smtClean="0">
                <a:solidFill>
                  <a:srgbClr val="2677DA"/>
                </a:solidFill>
                <a:latin typeface="Franklin Gothic Demi" pitchFamily="34" charset="0"/>
              </a:rPr>
              <a:t>Conclusioni</a:t>
            </a:r>
            <a:endParaRPr lang="it-IT" sz="4800" dirty="0">
              <a:solidFill>
                <a:srgbClr val="2677DA"/>
              </a:solidFill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214282" y="642918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contenuto 2"/>
          <p:cNvSpPr txBox="1">
            <a:spLocks/>
          </p:cNvSpPr>
          <p:nvPr/>
        </p:nvSpPr>
        <p:spPr>
          <a:xfrm>
            <a:off x="285720" y="1071546"/>
            <a:ext cx="8643998" cy="5286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indent="-228600">
              <a:spcBef>
                <a:spcPct val="20000"/>
              </a:spcBef>
              <a:buSzPct val="110000"/>
            </a:pPr>
            <a:r>
              <a:rPr lang="it-IT" sz="32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Gli obiettivi raggiunti:</a:t>
            </a: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endParaRPr lang="it-IT" sz="2400" dirty="0" smtClean="0"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Sviluppo del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codice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nel rispetto degli standard e in modo da permettere la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portabilità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sull’architettura reale di ogni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OBU</a:t>
            </a:r>
            <a:endParaRPr kumimoji="0" lang="it-IT" sz="2400" b="0" i="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  <a:p>
            <a:pPr marL="228600" indent="-228600">
              <a:spcBef>
                <a:spcPct val="20000"/>
              </a:spcBef>
              <a:buSzPct val="110000"/>
            </a:pPr>
            <a:endParaRPr kumimoji="0" lang="it-IT" sz="800" b="0" i="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endParaRPr kumimoji="0" lang="it-IT" sz="800" b="0" i="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endParaRPr kumimoji="0" lang="it-IT" sz="800" b="0" i="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Analisi di scenari reali al fine di mostrare i flussi di veicoli necessari per un efficiente utilizzo delle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strategie V2V</a:t>
            </a:r>
            <a:endParaRPr kumimoji="0" lang="it-IT" sz="800" b="0" i="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endParaRPr kumimoji="0" lang="it-IT" sz="800" b="0" i="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endParaRPr kumimoji="0" lang="it-IT" sz="800" b="0" i="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endParaRPr kumimoji="0" lang="it-IT" sz="800" b="0" i="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Definizione di strategie e politiche di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clustering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tra veicoli</a:t>
            </a: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endParaRPr kumimoji="0" lang="it-IT" sz="800" b="0" i="0" u="none" strike="noStrike" kern="1200" cap="none" spc="0" normalizeH="0" noProof="0" dirty="0" smtClean="0">
              <a:ln>
                <a:noFill/>
              </a:ln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endParaRPr kumimoji="0" lang="it-IT" sz="800" b="0" i="0" u="none" strike="noStrike" kern="1200" cap="none" spc="0" normalizeH="0" noProof="0" dirty="0" smtClean="0">
              <a:ln>
                <a:noFill/>
              </a:ln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endParaRPr kumimoji="0" lang="it-IT" sz="800" b="0" i="0" u="none" strike="noStrike" kern="1200" cap="none" spc="0" normalizeH="0" noProof="0" dirty="0" smtClean="0">
              <a:ln>
                <a:noFill/>
              </a:ln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endParaRPr kumimoji="0" lang="it-IT" sz="800" b="0" i="0" u="none" strike="noStrike" kern="1200" cap="none" spc="0" normalizeH="0" noProof="0" dirty="0" smtClean="0">
              <a:ln>
                <a:noFill/>
              </a:ln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Stima della riduzione del carico sulle comunicazioni V2I, derivata dall’utilizzo di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comunicazioni V2V</a:t>
            </a:r>
            <a:endParaRPr kumimoji="0" lang="it-IT" sz="2400" b="0" i="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8715436" cy="71438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it-IT" sz="4000" dirty="0" smtClean="0">
                <a:solidFill>
                  <a:srgbClr val="2677DA"/>
                </a:solidFill>
                <a:latin typeface="Franklin Gothic Demi" pitchFamily="34" charset="0"/>
              </a:rPr>
              <a:t>Conclusioni</a:t>
            </a:r>
            <a:endParaRPr lang="it-IT" sz="4800" dirty="0">
              <a:solidFill>
                <a:srgbClr val="2677DA"/>
              </a:solidFill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214282" y="642918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contenuto 2"/>
          <p:cNvSpPr txBox="1">
            <a:spLocks/>
          </p:cNvSpPr>
          <p:nvPr/>
        </p:nvSpPr>
        <p:spPr>
          <a:xfrm>
            <a:off x="285720" y="1071546"/>
            <a:ext cx="8643998" cy="5572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Riduzione delle comunicazioni senza compromettere il  </a:t>
            </a:r>
            <a:r>
              <a:rPr lang="it-IT" sz="2400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trade-off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 dati inviati – errore commesso</a:t>
            </a:r>
          </a:p>
          <a:p>
            <a:pPr marL="228600" indent="-228600">
              <a:spcBef>
                <a:spcPct val="20000"/>
              </a:spcBef>
              <a:buSzPct val="110000"/>
            </a:pPr>
            <a:endParaRPr lang="it-IT" sz="2400" dirty="0" smtClean="0"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endParaRPr lang="it-IT" sz="800" dirty="0" smtClean="0"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Quantificazione delle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reali quantità di informazioni 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con cui si avrà a che fare nel contesto pratico</a:t>
            </a: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endParaRPr lang="it-IT" sz="2400" dirty="0" smtClean="0"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endParaRPr lang="it-IT" sz="800" dirty="0" smtClean="0"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Individuazione delle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migliori strategie communication-saving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utilizzabili nei contesti specifici della realtà</a:t>
            </a: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endParaRPr lang="it-IT" sz="2400" dirty="0" smtClean="0"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endParaRPr lang="it-IT" sz="800" dirty="0" smtClean="0"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marL="228600" indent="-228600">
              <a:spcBef>
                <a:spcPct val="20000"/>
              </a:spcBef>
              <a:buSzPct val="110000"/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Studio e analisi di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nuove tecniche communication-saving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al fine di migliorare quelle proposte in letteratura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8715436" cy="71438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it-IT" sz="4000" dirty="0" smtClean="0">
                <a:solidFill>
                  <a:srgbClr val="2677DA"/>
                </a:solidFill>
                <a:latin typeface="Franklin Gothic Demi" pitchFamily="34" charset="0"/>
              </a:rPr>
              <a:t>Sviluppi futuri</a:t>
            </a:r>
            <a:endParaRPr lang="it-IT" sz="4800" dirty="0">
              <a:solidFill>
                <a:srgbClr val="2677DA"/>
              </a:solidFill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214282" y="642918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contenuto 2"/>
          <p:cNvSpPr txBox="1">
            <a:spLocks/>
          </p:cNvSpPr>
          <p:nvPr/>
        </p:nvSpPr>
        <p:spPr>
          <a:xfrm>
            <a:off x="214282" y="857232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indent="-228600">
              <a:lnSpc>
                <a:spcPct val="110000"/>
              </a:lnSpc>
              <a:spcBef>
                <a:spcPct val="20000"/>
              </a:spcBef>
            </a:pPr>
            <a:r>
              <a:rPr kumimoji="0" lang="it-IT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In merito alle tecniche</a:t>
            </a:r>
            <a:r>
              <a:rPr kumimoji="0" lang="it-IT" sz="2800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 </a:t>
            </a:r>
            <a:r>
              <a:rPr kumimoji="0" lang="it-IT" sz="280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communication-saving</a:t>
            </a:r>
            <a:r>
              <a:rPr kumimoji="0" lang="it-IT" sz="2800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:</a:t>
            </a:r>
          </a:p>
          <a:p>
            <a:pPr marL="685800" lvl="1" indent="-228600">
              <a:lnSpc>
                <a:spcPct val="110000"/>
              </a:lnSpc>
              <a:spcBef>
                <a:spcPct val="20000"/>
              </a:spcBef>
            </a:pPr>
            <a:r>
              <a:rPr lang="it-IT" sz="9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</a:p>
          <a:p>
            <a:pPr marL="685800" lvl="1" indent="-228600">
              <a:lnSpc>
                <a:spcPct val="110000"/>
              </a:lnSpc>
              <a:spcBef>
                <a:spcPct val="20000"/>
              </a:spcBef>
            </a:pPr>
            <a:endParaRPr lang="it-IT" sz="9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marL="685800" lvl="1" indent="-2286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eseguire test su 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scenari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 molto 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più estesi, aggiornati 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e forniti da enti 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certificati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, al fine di validare completamente le analisi svolte</a:t>
            </a:r>
          </a:p>
          <a:p>
            <a:pPr marL="685800" lvl="1" indent="-228600">
              <a:lnSpc>
                <a:spcPct val="110000"/>
              </a:lnSpc>
              <a:spcBef>
                <a:spcPct val="20000"/>
              </a:spcBef>
            </a:pPr>
            <a:r>
              <a:rPr lang="it-IT" sz="9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</a:p>
          <a:p>
            <a:pPr marL="685800" lvl="1" indent="-228600">
              <a:lnSpc>
                <a:spcPct val="110000"/>
              </a:lnSpc>
              <a:spcBef>
                <a:spcPct val="20000"/>
              </a:spcBef>
            </a:pPr>
            <a:endParaRPr lang="it-IT" sz="9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marL="685800" lvl="1" indent="-2286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implementare un’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ulteriore codifica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in stile </a:t>
            </a:r>
            <a:r>
              <a:rPr lang="it-IT" sz="2400" dirty="0" err="1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Huffmann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, affiancata ad altre compressioni </a:t>
            </a:r>
            <a:r>
              <a:rPr lang="it-IT" sz="2400" i="1" dirty="0" err="1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lossless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, al fine di ridurre ulteriormente la banda richiesta</a:t>
            </a:r>
          </a:p>
          <a:p>
            <a:pPr marL="685800" lvl="1" indent="-228600">
              <a:lnSpc>
                <a:spcPct val="110000"/>
              </a:lnSpc>
              <a:spcBef>
                <a:spcPct val="20000"/>
              </a:spcBef>
            </a:pPr>
            <a:endParaRPr lang="it-IT" sz="900" dirty="0" smtClean="0"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marL="685800" lvl="1" indent="-228600">
              <a:lnSpc>
                <a:spcPct val="110000"/>
              </a:lnSpc>
              <a:spcBef>
                <a:spcPct val="20000"/>
              </a:spcBef>
            </a:pPr>
            <a:endParaRPr lang="it-IT" sz="900" dirty="0" smtClean="0"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marL="685800" lvl="1" indent="-2286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implementare ed analizzare tecniche di regressione più complesse quali </a:t>
            </a:r>
            <a:r>
              <a:rPr kumimoji="0" lang="it-IT" sz="2400" b="0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Multivariate </a:t>
            </a:r>
            <a:r>
              <a:rPr kumimoji="0" lang="it-IT" sz="2400" b="0" i="1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adaptative</a:t>
            </a:r>
            <a:r>
              <a:rPr kumimoji="0" lang="it-IT" sz="2400" b="0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 regression </a:t>
            </a:r>
            <a:r>
              <a:rPr kumimoji="0" lang="it-IT" sz="2400" b="0" i="1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splines</a:t>
            </a:r>
            <a:r>
              <a:rPr kumimoji="0" lang="it-IT" sz="2400" b="0" i="1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e </a:t>
            </a:r>
            <a:r>
              <a:rPr kumimoji="0" lang="it-IT" sz="2400" b="0" i="1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Segemented</a:t>
            </a:r>
            <a:r>
              <a:rPr kumimoji="0" lang="it-IT" sz="2400" b="0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 regression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8715436" cy="71438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it-IT" sz="4000" dirty="0" smtClean="0">
                <a:solidFill>
                  <a:srgbClr val="2677DA"/>
                </a:solidFill>
                <a:latin typeface="Franklin Gothic Demi" pitchFamily="34" charset="0"/>
              </a:rPr>
              <a:t>Sviluppi futuri</a:t>
            </a:r>
            <a:endParaRPr lang="it-IT" sz="4800" dirty="0">
              <a:solidFill>
                <a:srgbClr val="2677DA"/>
              </a:solidFill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214282" y="642918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contenuto 2"/>
          <p:cNvSpPr txBox="1">
            <a:spLocks/>
          </p:cNvSpPr>
          <p:nvPr/>
        </p:nvSpPr>
        <p:spPr>
          <a:xfrm>
            <a:off x="214282" y="928670"/>
            <a:ext cx="8929718" cy="5929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indent="-228600">
              <a:lnSpc>
                <a:spcPct val="110000"/>
              </a:lnSpc>
              <a:spcBef>
                <a:spcPct val="20000"/>
              </a:spcBef>
            </a:pPr>
            <a:r>
              <a:rPr lang="it-IT" sz="28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In merito all’estensione delle </a:t>
            </a:r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funzionalità dell’OBU</a:t>
            </a:r>
            <a:r>
              <a:rPr lang="it-IT" sz="28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:</a:t>
            </a:r>
          </a:p>
          <a:p>
            <a:pPr marL="228600" indent="-228600">
              <a:lnSpc>
                <a:spcPct val="110000"/>
              </a:lnSpc>
              <a:spcBef>
                <a:spcPct val="20000"/>
              </a:spcBef>
            </a:pPr>
            <a:endParaRPr lang="it-IT" sz="900" dirty="0" smtClean="0"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marL="228600" indent="-228600">
              <a:lnSpc>
                <a:spcPct val="110000"/>
              </a:lnSpc>
              <a:spcBef>
                <a:spcPct val="20000"/>
              </a:spcBef>
            </a:pPr>
            <a:endParaRPr lang="it-IT" sz="900" dirty="0" smtClean="0"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marL="228600" indent="-228600">
              <a:lnSpc>
                <a:spcPct val="110000"/>
              </a:lnSpc>
              <a:spcBef>
                <a:spcPct val="20000"/>
              </a:spcBef>
            </a:pPr>
            <a:endParaRPr lang="it-IT" sz="900" dirty="0" smtClean="0"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marL="685800" lvl="1" indent="-2286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sviluppare ulteriormente algoritmi per il </a:t>
            </a:r>
            <a:r>
              <a:rPr lang="it-IT" sz="24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clustering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V2V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, al fine di ottimizzare le comunicazioni ed i gruppi formati</a:t>
            </a:r>
          </a:p>
          <a:p>
            <a:pPr marL="685800" lvl="1" indent="-2286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it-IT" sz="2400" dirty="0" smtClean="0"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marL="685800" lvl="1" indent="-2286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analizzare praticamente le migliori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combinazioni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di utilizzo contemporaneo di tecniche communication-saving</a:t>
            </a:r>
            <a:endParaRPr lang="it-IT" sz="900" dirty="0" smtClean="0"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marL="685800" lvl="1" indent="-228600">
              <a:lnSpc>
                <a:spcPct val="110000"/>
              </a:lnSpc>
              <a:spcBef>
                <a:spcPct val="20000"/>
              </a:spcBef>
            </a:pPr>
            <a:endParaRPr lang="it-IT" sz="900" dirty="0" smtClean="0"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marL="685800" lvl="1" indent="-228600">
              <a:lnSpc>
                <a:spcPct val="110000"/>
              </a:lnSpc>
              <a:spcBef>
                <a:spcPct val="20000"/>
              </a:spcBef>
            </a:pPr>
            <a:endParaRPr lang="it-IT" sz="900" dirty="0" smtClean="0"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marL="685800" lvl="1" indent="-2286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studiare ed implementare una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tecnica di auto-selezione adattativa</a:t>
            </a:r>
            <a:r>
              <a:rPr lang="it-IT" sz="24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, che selezioni il migliore insieme di tecniche communication-saving dinamicamente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lvl="1" algn="ctr">
              <a:buNone/>
            </a:pPr>
            <a:r>
              <a:rPr lang="it-IT" sz="4800" b="1" spc="120" dirty="0" smtClean="0">
                <a:solidFill>
                  <a:srgbClr val="2677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 A TUTTI PER </a:t>
            </a:r>
          </a:p>
          <a:p>
            <a:pPr lvl="1" algn="ctr">
              <a:buNone/>
            </a:pPr>
            <a:r>
              <a:rPr lang="it-IT" sz="4800" b="1" spc="120" dirty="0" smtClean="0">
                <a:solidFill>
                  <a:srgbClr val="2677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L’ATTENZIONE</a:t>
            </a:r>
            <a:endParaRPr lang="it-IT" sz="4800" b="1" spc="120" dirty="0">
              <a:solidFill>
                <a:srgbClr val="2677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214282" y="1071546"/>
            <a:ext cx="8715436" cy="5572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2677DA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Introduzione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 descr="image_galler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71480"/>
            <a:ext cx="2049218" cy="571504"/>
          </a:xfrm>
          <a:prstGeom prst="rect">
            <a:avLst/>
          </a:prstGeom>
        </p:spPr>
      </p:pic>
      <p:grpSp>
        <p:nvGrpSpPr>
          <p:cNvPr id="3" name="Gruppo 114"/>
          <p:cNvGrpSpPr/>
          <p:nvPr/>
        </p:nvGrpSpPr>
        <p:grpSpPr>
          <a:xfrm>
            <a:off x="857224" y="6215082"/>
            <a:ext cx="4000528" cy="338554"/>
            <a:chOff x="3714744" y="6215082"/>
            <a:chExt cx="4000528" cy="338554"/>
          </a:xfrm>
        </p:grpSpPr>
        <p:sp>
          <p:nvSpPr>
            <p:cNvPr id="8" name="Rectangle 69"/>
            <p:cNvSpPr>
              <a:spLocks noChangeArrowheads="1"/>
            </p:cNvSpPr>
            <p:nvPr/>
          </p:nvSpPr>
          <p:spPr bwMode="auto">
            <a:xfrm>
              <a:off x="3714744" y="6286520"/>
              <a:ext cx="416360" cy="191917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Text Box 70"/>
            <p:cNvSpPr txBox="1">
              <a:spLocks noChangeArrowheads="1"/>
            </p:cNvSpPr>
            <p:nvPr/>
          </p:nvSpPr>
          <p:spPr bwMode="auto">
            <a:xfrm>
              <a:off x="4214810" y="6215082"/>
              <a:ext cx="35004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it-IT" sz="1600" dirty="0" smtClean="0"/>
                <a:t>ad-hoc, multi-hop, V2V communication</a:t>
              </a:r>
              <a:endParaRPr lang="it-IT" sz="1600" dirty="0">
                <a:latin typeface="Verdana" charset="0"/>
              </a:endParaRPr>
            </a:p>
          </p:txBody>
        </p:sp>
      </p:grpSp>
      <p:grpSp>
        <p:nvGrpSpPr>
          <p:cNvPr id="4" name="Gruppo 113"/>
          <p:cNvGrpSpPr/>
          <p:nvPr/>
        </p:nvGrpSpPr>
        <p:grpSpPr>
          <a:xfrm>
            <a:off x="5357818" y="6215082"/>
            <a:ext cx="2286016" cy="338554"/>
            <a:chOff x="357158" y="3000372"/>
            <a:chExt cx="2286016" cy="338554"/>
          </a:xfrm>
        </p:grpSpPr>
        <p:sp>
          <p:nvSpPr>
            <p:cNvPr id="7" name="Rectangle 68"/>
            <p:cNvSpPr>
              <a:spLocks noChangeArrowheads="1"/>
            </p:cNvSpPr>
            <p:nvPr/>
          </p:nvSpPr>
          <p:spPr bwMode="auto">
            <a:xfrm>
              <a:off x="357158" y="3071810"/>
              <a:ext cx="416360" cy="191917"/>
            </a:xfrm>
            <a:prstGeom prst="rect">
              <a:avLst/>
            </a:prstGeom>
            <a:solidFill>
              <a:srgbClr val="858FFD"/>
            </a:solidFill>
            <a:ln w="9525">
              <a:solidFill>
                <a:srgbClr val="858FFD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Text Box 71"/>
            <p:cNvSpPr txBox="1">
              <a:spLocks noChangeArrowheads="1"/>
            </p:cNvSpPr>
            <p:nvPr/>
          </p:nvSpPr>
          <p:spPr bwMode="auto">
            <a:xfrm>
              <a:off x="857224" y="3000372"/>
              <a:ext cx="17859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it-IT" sz="1600" dirty="0" smtClean="0"/>
                <a:t>V2I communication</a:t>
              </a:r>
              <a:endParaRPr lang="it-IT" sz="1600" dirty="0">
                <a:latin typeface="Verdana" charset="0"/>
              </a:endParaRPr>
            </a:p>
          </p:txBody>
        </p:sp>
      </p:grpSp>
      <p:grpSp>
        <p:nvGrpSpPr>
          <p:cNvPr id="6" name="Gruppo 115"/>
          <p:cNvGrpSpPr/>
          <p:nvPr/>
        </p:nvGrpSpPr>
        <p:grpSpPr>
          <a:xfrm>
            <a:off x="357158" y="1357298"/>
            <a:ext cx="8286808" cy="4572032"/>
            <a:chOff x="984101" y="3524919"/>
            <a:chExt cx="6643734" cy="2619779"/>
          </a:xfrm>
        </p:grpSpPr>
        <p:sp>
          <p:nvSpPr>
            <p:cNvPr id="11" name="Freeform 51"/>
            <p:cNvSpPr>
              <a:spLocks/>
            </p:cNvSpPr>
            <p:nvPr/>
          </p:nvSpPr>
          <p:spPr bwMode="auto">
            <a:xfrm>
              <a:off x="5520073" y="3524919"/>
              <a:ext cx="1404026" cy="2066505"/>
            </a:xfrm>
            <a:custGeom>
              <a:avLst/>
              <a:gdLst>
                <a:gd name="T0" fmla="*/ 444 w 958"/>
                <a:gd name="T1" fmla="*/ 17 h 2183"/>
                <a:gd name="T2" fmla="*/ 215 w 958"/>
                <a:gd name="T3" fmla="*/ 17 h 2183"/>
                <a:gd name="T4" fmla="*/ 194 w 958"/>
                <a:gd name="T5" fmla="*/ 31 h 2183"/>
                <a:gd name="T6" fmla="*/ 166 w 958"/>
                <a:gd name="T7" fmla="*/ 73 h 2183"/>
                <a:gd name="T8" fmla="*/ 139 w 958"/>
                <a:gd name="T9" fmla="*/ 163 h 2183"/>
                <a:gd name="T10" fmla="*/ 153 w 958"/>
                <a:gd name="T11" fmla="*/ 274 h 2183"/>
                <a:gd name="T12" fmla="*/ 201 w 958"/>
                <a:gd name="T13" fmla="*/ 358 h 2183"/>
                <a:gd name="T14" fmla="*/ 125 w 958"/>
                <a:gd name="T15" fmla="*/ 496 h 2183"/>
                <a:gd name="T16" fmla="*/ 62 w 958"/>
                <a:gd name="T17" fmla="*/ 545 h 2183"/>
                <a:gd name="T18" fmla="*/ 14 w 958"/>
                <a:gd name="T19" fmla="*/ 628 h 2183"/>
                <a:gd name="T20" fmla="*/ 0 w 958"/>
                <a:gd name="T21" fmla="*/ 670 h 2183"/>
                <a:gd name="T22" fmla="*/ 42 w 958"/>
                <a:gd name="T23" fmla="*/ 850 h 2183"/>
                <a:gd name="T24" fmla="*/ 76 w 958"/>
                <a:gd name="T25" fmla="*/ 934 h 2183"/>
                <a:gd name="T26" fmla="*/ 48 w 958"/>
                <a:gd name="T27" fmla="*/ 1079 h 2183"/>
                <a:gd name="T28" fmla="*/ 21 w 958"/>
                <a:gd name="T29" fmla="*/ 1135 h 2183"/>
                <a:gd name="T30" fmla="*/ 7 w 958"/>
                <a:gd name="T31" fmla="*/ 1190 h 2183"/>
                <a:gd name="T32" fmla="*/ 62 w 958"/>
                <a:gd name="T33" fmla="*/ 1378 h 2183"/>
                <a:gd name="T34" fmla="*/ 104 w 958"/>
                <a:gd name="T35" fmla="*/ 1440 h 2183"/>
                <a:gd name="T36" fmla="*/ 118 w 958"/>
                <a:gd name="T37" fmla="*/ 1482 h 2183"/>
                <a:gd name="T38" fmla="*/ 97 w 958"/>
                <a:gd name="T39" fmla="*/ 1572 h 2183"/>
                <a:gd name="T40" fmla="*/ 76 w 958"/>
                <a:gd name="T41" fmla="*/ 1614 h 2183"/>
                <a:gd name="T42" fmla="*/ 35 w 958"/>
                <a:gd name="T43" fmla="*/ 1725 h 2183"/>
                <a:gd name="T44" fmla="*/ 7 w 958"/>
                <a:gd name="T45" fmla="*/ 1822 h 2183"/>
                <a:gd name="T46" fmla="*/ 166 w 958"/>
                <a:gd name="T47" fmla="*/ 2120 h 2183"/>
                <a:gd name="T48" fmla="*/ 389 w 958"/>
                <a:gd name="T49" fmla="*/ 2023 h 2183"/>
                <a:gd name="T50" fmla="*/ 472 w 958"/>
                <a:gd name="T51" fmla="*/ 2030 h 2183"/>
                <a:gd name="T52" fmla="*/ 534 w 958"/>
                <a:gd name="T53" fmla="*/ 2086 h 2183"/>
                <a:gd name="T54" fmla="*/ 618 w 958"/>
                <a:gd name="T55" fmla="*/ 2162 h 2183"/>
                <a:gd name="T56" fmla="*/ 729 w 958"/>
                <a:gd name="T57" fmla="*/ 2183 h 2183"/>
                <a:gd name="T58" fmla="*/ 840 w 958"/>
                <a:gd name="T59" fmla="*/ 2169 h 2183"/>
                <a:gd name="T60" fmla="*/ 888 w 958"/>
                <a:gd name="T61" fmla="*/ 2134 h 2183"/>
                <a:gd name="T62" fmla="*/ 937 w 958"/>
                <a:gd name="T63" fmla="*/ 2023 h 2183"/>
                <a:gd name="T64" fmla="*/ 909 w 958"/>
                <a:gd name="T65" fmla="*/ 1759 h 2183"/>
                <a:gd name="T66" fmla="*/ 840 w 958"/>
                <a:gd name="T67" fmla="*/ 1655 h 2183"/>
                <a:gd name="T68" fmla="*/ 798 w 958"/>
                <a:gd name="T69" fmla="*/ 1537 h 2183"/>
                <a:gd name="T70" fmla="*/ 833 w 958"/>
                <a:gd name="T71" fmla="*/ 1440 h 2183"/>
                <a:gd name="T72" fmla="*/ 867 w 958"/>
                <a:gd name="T73" fmla="*/ 1378 h 2183"/>
                <a:gd name="T74" fmla="*/ 895 w 958"/>
                <a:gd name="T75" fmla="*/ 1336 h 2183"/>
                <a:gd name="T76" fmla="*/ 930 w 958"/>
                <a:gd name="T77" fmla="*/ 1260 h 2183"/>
                <a:gd name="T78" fmla="*/ 951 w 958"/>
                <a:gd name="T79" fmla="*/ 1176 h 2183"/>
                <a:gd name="T80" fmla="*/ 958 w 958"/>
                <a:gd name="T81" fmla="*/ 1149 h 2183"/>
                <a:gd name="T82" fmla="*/ 923 w 958"/>
                <a:gd name="T83" fmla="*/ 1038 h 2183"/>
                <a:gd name="T84" fmla="*/ 833 w 958"/>
                <a:gd name="T85" fmla="*/ 934 h 2183"/>
                <a:gd name="T86" fmla="*/ 798 w 958"/>
                <a:gd name="T87" fmla="*/ 850 h 2183"/>
                <a:gd name="T88" fmla="*/ 805 w 958"/>
                <a:gd name="T89" fmla="*/ 739 h 2183"/>
                <a:gd name="T90" fmla="*/ 812 w 958"/>
                <a:gd name="T91" fmla="*/ 718 h 2183"/>
                <a:gd name="T92" fmla="*/ 819 w 958"/>
                <a:gd name="T93" fmla="*/ 684 h 2183"/>
                <a:gd name="T94" fmla="*/ 847 w 958"/>
                <a:gd name="T95" fmla="*/ 642 h 2183"/>
                <a:gd name="T96" fmla="*/ 853 w 958"/>
                <a:gd name="T97" fmla="*/ 621 h 2183"/>
                <a:gd name="T98" fmla="*/ 867 w 958"/>
                <a:gd name="T99" fmla="*/ 600 h 2183"/>
                <a:gd name="T100" fmla="*/ 902 w 958"/>
                <a:gd name="T101" fmla="*/ 503 h 2183"/>
                <a:gd name="T102" fmla="*/ 930 w 958"/>
                <a:gd name="T103" fmla="*/ 385 h 2183"/>
                <a:gd name="T104" fmla="*/ 916 w 958"/>
                <a:gd name="T105" fmla="*/ 226 h 2183"/>
                <a:gd name="T106" fmla="*/ 902 w 958"/>
                <a:gd name="T107" fmla="*/ 205 h 2183"/>
                <a:gd name="T108" fmla="*/ 722 w 958"/>
                <a:gd name="T109" fmla="*/ 94 h 2183"/>
                <a:gd name="T110" fmla="*/ 562 w 958"/>
                <a:gd name="T111" fmla="*/ 87 h 2183"/>
                <a:gd name="T112" fmla="*/ 520 w 958"/>
                <a:gd name="T113" fmla="*/ 52 h 2183"/>
                <a:gd name="T114" fmla="*/ 430 w 958"/>
                <a:gd name="T115" fmla="*/ 17 h 2183"/>
                <a:gd name="T116" fmla="*/ 444 w 958"/>
                <a:gd name="T117" fmla="*/ 17 h 21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58"/>
                <a:gd name="T178" fmla="*/ 0 h 2183"/>
                <a:gd name="T179" fmla="*/ 958 w 958"/>
                <a:gd name="T180" fmla="*/ 2183 h 21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58" h="2183">
                  <a:moveTo>
                    <a:pt x="444" y="17"/>
                  </a:moveTo>
                  <a:cubicBezTo>
                    <a:pt x="366" y="0"/>
                    <a:pt x="293" y="6"/>
                    <a:pt x="215" y="17"/>
                  </a:cubicBezTo>
                  <a:cubicBezTo>
                    <a:pt x="208" y="22"/>
                    <a:pt x="200" y="25"/>
                    <a:pt x="194" y="31"/>
                  </a:cubicBezTo>
                  <a:cubicBezTo>
                    <a:pt x="183" y="44"/>
                    <a:pt x="166" y="73"/>
                    <a:pt x="166" y="73"/>
                  </a:cubicBezTo>
                  <a:cubicBezTo>
                    <a:pt x="157" y="103"/>
                    <a:pt x="147" y="132"/>
                    <a:pt x="139" y="163"/>
                  </a:cubicBezTo>
                  <a:cubicBezTo>
                    <a:pt x="139" y="164"/>
                    <a:pt x="150" y="265"/>
                    <a:pt x="153" y="274"/>
                  </a:cubicBezTo>
                  <a:cubicBezTo>
                    <a:pt x="159" y="291"/>
                    <a:pt x="189" y="340"/>
                    <a:pt x="201" y="358"/>
                  </a:cubicBezTo>
                  <a:cubicBezTo>
                    <a:pt x="191" y="440"/>
                    <a:pt x="186" y="436"/>
                    <a:pt x="125" y="496"/>
                  </a:cubicBezTo>
                  <a:cubicBezTo>
                    <a:pt x="106" y="515"/>
                    <a:pt x="62" y="545"/>
                    <a:pt x="62" y="545"/>
                  </a:cubicBezTo>
                  <a:cubicBezTo>
                    <a:pt x="41" y="577"/>
                    <a:pt x="27" y="590"/>
                    <a:pt x="14" y="628"/>
                  </a:cubicBezTo>
                  <a:cubicBezTo>
                    <a:pt x="9" y="642"/>
                    <a:pt x="0" y="670"/>
                    <a:pt x="0" y="670"/>
                  </a:cubicBezTo>
                  <a:cubicBezTo>
                    <a:pt x="4" y="736"/>
                    <a:pt x="6" y="795"/>
                    <a:pt x="42" y="850"/>
                  </a:cubicBezTo>
                  <a:cubicBezTo>
                    <a:pt x="51" y="880"/>
                    <a:pt x="66" y="905"/>
                    <a:pt x="76" y="934"/>
                  </a:cubicBezTo>
                  <a:cubicBezTo>
                    <a:pt x="71" y="993"/>
                    <a:pt x="66" y="1025"/>
                    <a:pt x="48" y="1079"/>
                  </a:cubicBezTo>
                  <a:cubicBezTo>
                    <a:pt x="41" y="1099"/>
                    <a:pt x="30" y="1116"/>
                    <a:pt x="21" y="1135"/>
                  </a:cubicBezTo>
                  <a:cubicBezTo>
                    <a:pt x="13" y="1152"/>
                    <a:pt x="7" y="1190"/>
                    <a:pt x="7" y="1190"/>
                  </a:cubicBezTo>
                  <a:cubicBezTo>
                    <a:pt x="14" y="1283"/>
                    <a:pt x="15" y="1305"/>
                    <a:pt x="62" y="1378"/>
                  </a:cubicBezTo>
                  <a:cubicBezTo>
                    <a:pt x="74" y="1396"/>
                    <a:pt x="97" y="1419"/>
                    <a:pt x="104" y="1440"/>
                  </a:cubicBezTo>
                  <a:cubicBezTo>
                    <a:pt x="109" y="1454"/>
                    <a:pt x="118" y="1482"/>
                    <a:pt x="118" y="1482"/>
                  </a:cubicBezTo>
                  <a:cubicBezTo>
                    <a:pt x="110" y="1512"/>
                    <a:pt x="108" y="1543"/>
                    <a:pt x="97" y="1572"/>
                  </a:cubicBezTo>
                  <a:cubicBezTo>
                    <a:pt x="70" y="1643"/>
                    <a:pt x="93" y="1546"/>
                    <a:pt x="76" y="1614"/>
                  </a:cubicBezTo>
                  <a:cubicBezTo>
                    <a:pt x="66" y="1652"/>
                    <a:pt x="56" y="1692"/>
                    <a:pt x="35" y="1725"/>
                  </a:cubicBezTo>
                  <a:cubicBezTo>
                    <a:pt x="27" y="1757"/>
                    <a:pt x="18" y="1790"/>
                    <a:pt x="7" y="1822"/>
                  </a:cubicBezTo>
                  <a:cubicBezTo>
                    <a:pt x="15" y="1944"/>
                    <a:pt x="34" y="2074"/>
                    <a:pt x="166" y="2120"/>
                  </a:cubicBezTo>
                  <a:cubicBezTo>
                    <a:pt x="238" y="2096"/>
                    <a:pt x="324" y="2066"/>
                    <a:pt x="389" y="2023"/>
                  </a:cubicBezTo>
                  <a:cubicBezTo>
                    <a:pt x="417" y="2025"/>
                    <a:pt x="445" y="2025"/>
                    <a:pt x="472" y="2030"/>
                  </a:cubicBezTo>
                  <a:cubicBezTo>
                    <a:pt x="499" y="2036"/>
                    <a:pt x="514" y="2066"/>
                    <a:pt x="534" y="2086"/>
                  </a:cubicBezTo>
                  <a:cubicBezTo>
                    <a:pt x="557" y="2109"/>
                    <a:pt x="589" y="2146"/>
                    <a:pt x="618" y="2162"/>
                  </a:cubicBezTo>
                  <a:cubicBezTo>
                    <a:pt x="651" y="2181"/>
                    <a:pt x="694" y="2179"/>
                    <a:pt x="729" y="2183"/>
                  </a:cubicBezTo>
                  <a:cubicBezTo>
                    <a:pt x="766" y="2175"/>
                    <a:pt x="805" y="2181"/>
                    <a:pt x="840" y="2169"/>
                  </a:cubicBezTo>
                  <a:cubicBezTo>
                    <a:pt x="859" y="2163"/>
                    <a:pt x="888" y="2134"/>
                    <a:pt x="888" y="2134"/>
                  </a:cubicBezTo>
                  <a:cubicBezTo>
                    <a:pt x="907" y="2096"/>
                    <a:pt x="918" y="2060"/>
                    <a:pt x="937" y="2023"/>
                  </a:cubicBezTo>
                  <a:cubicBezTo>
                    <a:pt x="953" y="1942"/>
                    <a:pt x="944" y="1838"/>
                    <a:pt x="909" y="1759"/>
                  </a:cubicBezTo>
                  <a:cubicBezTo>
                    <a:pt x="892" y="1721"/>
                    <a:pt x="858" y="1692"/>
                    <a:pt x="840" y="1655"/>
                  </a:cubicBezTo>
                  <a:cubicBezTo>
                    <a:pt x="822" y="1617"/>
                    <a:pt x="811" y="1577"/>
                    <a:pt x="798" y="1537"/>
                  </a:cubicBezTo>
                  <a:cubicBezTo>
                    <a:pt x="805" y="1489"/>
                    <a:pt x="805" y="1477"/>
                    <a:pt x="833" y="1440"/>
                  </a:cubicBezTo>
                  <a:cubicBezTo>
                    <a:pt x="845" y="1404"/>
                    <a:pt x="836" y="1425"/>
                    <a:pt x="867" y="1378"/>
                  </a:cubicBezTo>
                  <a:cubicBezTo>
                    <a:pt x="876" y="1364"/>
                    <a:pt x="895" y="1336"/>
                    <a:pt x="895" y="1336"/>
                  </a:cubicBezTo>
                  <a:cubicBezTo>
                    <a:pt x="902" y="1306"/>
                    <a:pt x="913" y="1285"/>
                    <a:pt x="930" y="1260"/>
                  </a:cubicBezTo>
                  <a:cubicBezTo>
                    <a:pt x="937" y="1232"/>
                    <a:pt x="944" y="1204"/>
                    <a:pt x="951" y="1176"/>
                  </a:cubicBezTo>
                  <a:cubicBezTo>
                    <a:pt x="953" y="1167"/>
                    <a:pt x="958" y="1149"/>
                    <a:pt x="958" y="1149"/>
                  </a:cubicBezTo>
                  <a:cubicBezTo>
                    <a:pt x="945" y="1110"/>
                    <a:pt x="947" y="1072"/>
                    <a:pt x="923" y="1038"/>
                  </a:cubicBezTo>
                  <a:cubicBezTo>
                    <a:pt x="908" y="994"/>
                    <a:pt x="854" y="976"/>
                    <a:pt x="833" y="934"/>
                  </a:cubicBezTo>
                  <a:cubicBezTo>
                    <a:pt x="801" y="869"/>
                    <a:pt x="810" y="898"/>
                    <a:pt x="798" y="850"/>
                  </a:cubicBezTo>
                  <a:cubicBezTo>
                    <a:pt x="800" y="813"/>
                    <a:pt x="801" y="776"/>
                    <a:pt x="805" y="739"/>
                  </a:cubicBezTo>
                  <a:cubicBezTo>
                    <a:pt x="806" y="732"/>
                    <a:pt x="810" y="725"/>
                    <a:pt x="812" y="718"/>
                  </a:cubicBezTo>
                  <a:cubicBezTo>
                    <a:pt x="815" y="707"/>
                    <a:pt x="814" y="695"/>
                    <a:pt x="819" y="684"/>
                  </a:cubicBezTo>
                  <a:cubicBezTo>
                    <a:pt x="826" y="669"/>
                    <a:pt x="847" y="642"/>
                    <a:pt x="847" y="642"/>
                  </a:cubicBezTo>
                  <a:cubicBezTo>
                    <a:pt x="849" y="635"/>
                    <a:pt x="850" y="628"/>
                    <a:pt x="853" y="621"/>
                  </a:cubicBezTo>
                  <a:cubicBezTo>
                    <a:pt x="857" y="613"/>
                    <a:pt x="864" y="608"/>
                    <a:pt x="867" y="600"/>
                  </a:cubicBezTo>
                  <a:cubicBezTo>
                    <a:pt x="880" y="566"/>
                    <a:pt x="881" y="534"/>
                    <a:pt x="902" y="503"/>
                  </a:cubicBezTo>
                  <a:cubicBezTo>
                    <a:pt x="912" y="464"/>
                    <a:pt x="922" y="425"/>
                    <a:pt x="930" y="385"/>
                  </a:cubicBezTo>
                  <a:cubicBezTo>
                    <a:pt x="930" y="383"/>
                    <a:pt x="923" y="252"/>
                    <a:pt x="916" y="226"/>
                  </a:cubicBezTo>
                  <a:cubicBezTo>
                    <a:pt x="914" y="218"/>
                    <a:pt x="906" y="213"/>
                    <a:pt x="902" y="205"/>
                  </a:cubicBezTo>
                  <a:cubicBezTo>
                    <a:pt x="863" y="127"/>
                    <a:pt x="806" y="111"/>
                    <a:pt x="722" y="94"/>
                  </a:cubicBezTo>
                  <a:cubicBezTo>
                    <a:pt x="661" y="100"/>
                    <a:pt x="621" y="99"/>
                    <a:pt x="562" y="87"/>
                  </a:cubicBezTo>
                  <a:cubicBezTo>
                    <a:pt x="547" y="77"/>
                    <a:pt x="536" y="61"/>
                    <a:pt x="520" y="52"/>
                  </a:cubicBezTo>
                  <a:cubicBezTo>
                    <a:pt x="493" y="37"/>
                    <a:pt x="457" y="31"/>
                    <a:pt x="430" y="17"/>
                  </a:cubicBezTo>
                  <a:cubicBezTo>
                    <a:pt x="426" y="15"/>
                    <a:pt x="439" y="17"/>
                    <a:pt x="444" y="17"/>
                  </a:cubicBezTo>
                  <a:close/>
                </a:path>
              </a:pathLst>
            </a:custGeom>
            <a:ln>
              <a:headEnd/>
              <a:tailEnd/>
            </a:ln>
            <a:effectLst>
              <a:outerShdw blurRad="50800" dist="38100" dir="2700000" algn="t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Oval 2"/>
            <p:cNvSpPr>
              <a:spLocks noChangeArrowheads="1"/>
            </p:cNvSpPr>
            <p:nvPr/>
          </p:nvSpPr>
          <p:spPr bwMode="auto">
            <a:xfrm>
              <a:off x="2436492" y="4694960"/>
              <a:ext cx="1125565" cy="1272278"/>
            </a:xfrm>
            <a:prstGeom prst="ellips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2366144" y="3786190"/>
              <a:ext cx="1125565" cy="1499470"/>
            </a:xfrm>
            <a:prstGeom prst="ellips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4" name="Picture 4" descr="auto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40578" y="5013029"/>
              <a:ext cx="451399" cy="188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5" descr="auto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40578" y="4422329"/>
              <a:ext cx="451399" cy="188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6" descr="auto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18224" y="4740398"/>
              <a:ext cx="451399" cy="188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7" descr="auto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18224" y="4149698"/>
              <a:ext cx="451399" cy="188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8" descr="auto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9534" y="3922506"/>
              <a:ext cx="451399" cy="188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grpSp>
          <p:nvGrpSpPr>
            <p:cNvPr id="19" name="Group 9"/>
            <p:cNvGrpSpPr>
              <a:grpSpLocks/>
            </p:cNvGrpSpPr>
            <p:nvPr/>
          </p:nvGrpSpPr>
          <p:grpSpPr bwMode="auto">
            <a:xfrm>
              <a:off x="4476580" y="3649875"/>
              <a:ext cx="350274" cy="681577"/>
              <a:chOff x="3403" y="1968"/>
              <a:chExt cx="159" cy="565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>
                <a:off x="3403" y="2035"/>
                <a:ext cx="60" cy="20"/>
              </a:xfrm>
              <a:custGeom>
                <a:avLst/>
                <a:gdLst>
                  <a:gd name="T0" fmla="*/ 180 w 180"/>
                  <a:gd name="T1" fmla="*/ 58 h 58"/>
                  <a:gd name="T2" fmla="*/ 57 w 180"/>
                  <a:gd name="T3" fmla="*/ 49 h 58"/>
                  <a:gd name="T4" fmla="*/ 122 w 180"/>
                  <a:gd name="T5" fmla="*/ 9 h 58"/>
                  <a:gd name="T6" fmla="*/ 0 w 180"/>
                  <a:gd name="T7" fmla="*/ 0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0"/>
                  <a:gd name="T13" fmla="*/ 0 h 58"/>
                  <a:gd name="T14" fmla="*/ 180 w 180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0" h="58">
                    <a:moveTo>
                      <a:pt x="180" y="58"/>
                    </a:moveTo>
                    <a:lnTo>
                      <a:pt x="57" y="49"/>
                    </a:lnTo>
                    <a:lnTo>
                      <a:pt x="122" y="9"/>
                    </a:ln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3493" y="2033"/>
                <a:ext cx="69" cy="24"/>
              </a:xfrm>
              <a:custGeom>
                <a:avLst/>
                <a:gdLst>
                  <a:gd name="T0" fmla="*/ 208 w 208"/>
                  <a:gd name="T1" fmla="*/ 6 h 71"/>
                  <a:gd name="T2" fmla="*/ 85 w 208"/>
                  <a:gd name="T3" fmla="*/ 71 h 71"/>
                  <a:gd name="T4" fmla="*/ 122 w 208"/>
                  <a:gd name="T5" fmla="*/ 0 h 71"/>
                  <a:gd name="T6" fmla="*/ 0 w 208"/>
                  <a:gd name="T7" fmla="*/ 64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8"/>
                  <a:gd name="T13" fmla="*/ 0 h 71"/>
                  <a:gd name="T14" fmla="*/ 208 w 208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8" h="71">
                    <a:moveTo>
                      <a:pt x="208" y="6"/>
                    </a:moveTo>
                    <a:lnTo>
                      <a:pt x="85" y="71"/>
                    </a:lnTo>
                    <a:lnTo>
                      <a:pt x="122" y="0"/>
                    </a:lnTo>
                    <a:lnTo>
                      <a:pt x="0" y="64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473" y="1968"/>
                <a:ext cx="20" cy="77"/>
              </a:xfrm>
              <a:custGeom>
                <a:avLst/>
                <a:gdLst>
                  <a:gd name="T0" fmla="*/ 30 w 60"/>
                  <a:gd name="T1" fmla="*/ 232 h 232"/>
                  <a:gd name="T2" fmla="*/ 0 w 60"/>
                  <a:gd name="T3" fmla="*/ 86 h 232"/>
                  <a:gd name="T4" fmla="*/ 60 w 60"/>
                  <a:gd name="T5" fmla="*/ 145 h 232"/>
                  <a:gd name="T6" fmla="*/ 30 w 60"/>
                  <a:gd name="T7" fmla="*/ 0 h 2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232"/>
                  <a:gd name="T14" fmla="*/ 60 w 60"/>
                  <a:gd name="T15" fmla="*/ 232 h 2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232">
                    <a:moveTo>
                      <a:pt x="30" y="232"/>
                    </a:moveTo>
                    <a:lnTo>
                      <a:pt x="0" y="86"/>
                    </a:lnTo>
                    <a:lnTo>
                      <a:pt x="60" y="145"/>
                    </a:lnTo>
                    <a:lnTo>
                      <a:pt x="30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403" y="2057"/>
                <a:ext cx="159" cy="476"/>
              </a:xfrm>
              <a:custGeom>
                <a:avLst/>
                <a:gdLst>
                  <a:gd name="T0" fmla="*/ 0 w 477"/>
                  <a:gd name="T1" fmla="*/ 1310 h 1429"/>
                  <a:gd name="T2" fmla="*/ 239 w 477"/>
                  <a:gd name="T3" fmla="*/ 1429 h 1429"/>
                  <a:gd name="T4" fmla="*/ 477 w 477"/>
                  <a:gd name="T5" fmla="*/ 1310 h 1429"/>
                  <a:gd name="T6" fmla="*/ 239 w 477"/>
                  <a:gd name="T7" fmla="*/ 0 h 1429"/>
                  <a:gd name="T8" fmla="*/ 0 w 477"/>
                  <a:gd name="T9" fmla="*/ 1310 h 14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7"/>
                  <a:gd name="T16" fmla="*/ 0 h 1429"/>
                  <a:gd name="T17" fmla="*/ 477 w 477"/>
                  <a:gd name="T18" fmla="*/ 1429 h 14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7" h="1429">
                    <a:moveTo>
                      <a:pt x="0" y="1310"/>
                    </a:moveTo>
                    <a:lnTo>
                      <a:pt x="239" y="1429"/>
                    </a:lnTo>
                    <a:lnTo>
                      <a:pt x="477" y="1310"/>
                    </a:lnTo>
                    <a:lnTo>
                      <a:pt x="239" y="0"/>
                    </a:lnTo>
                    <a:lnTo>
                      <a:pt x="0" y="131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468" y="2077"/>
                <a:ext cx="30" cy="49"/>
              </a:xfrm>
              <a:custGeom>
                <a:avLst/>
                <a:gdLst>
                  <a:gd name="T0" fmla="*/ 15 w 90"/>
                  <a:gd name="T1" fmla="*/ 30 h 148"/>
                  <a:gd name="T2" fmla="*/ 45 w 90"/>
                  <a:gd name="T3" fmla="*/ 0 h 148"/>
                  <a:gd name="T4" fmla="*/ 75 w 90"/>
                  <a:gd name="T5" fmla="*/ 30 h 148"/>
                  <a:gd name="T6" fmla="*/ 90 w 90"/>
                  <a:gd name="T7" fmla="*/ 120 h 148"/>
                  <a:gd name="T8" fmla="*/ 45 w 90"/>
                  <a:gd name="T9" fmla="*/ 148 h 148"/>
                  <a:gd name="T10" fmla="*/ 0 w 90"/>
                  <a:gd name="T11" fmla="*/ 120 h 148"/>
                  <a:gd name="T12" fmla="*/ 15 w 90"/>
                  <a:gd name="T13" fmla="*/ 30 h 1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"/>
                  <a:gd name="T22" fmla="*/ 0 h 148"/>
                  <a:gd name="T23" fmla="*/ 90 w 90"/>
                  <a:gd name="T24" fmla="*/ 148 h 1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" h="148">
                    <a:moveTo>
                      <a:pt x="15" y="30"/>
                    </a:moveTo>
                    <a:lnTo>
                      <a:pt x="45" y="0"/>
                    </a:lnTo>
                    <a:lnTo>
                      <a:pt x="75" y="30"/>
                    </a:lnTo>
                    <a:lnTo>
                      <a:pt x="90" y="120"/>
                    </a:lnTo>
                    <a:lnTo>
                      <a:pt x="45" y="148"/>
                    </a:lnTo>
                    <a:lnTo>
                      <a:pt x="0" y="120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403" y="2454"/>
                <a:ext cx="159" cy="40"/>
              </a:xfrm>
              <a:custGeom>
                <a:avLst/>
                <a:gdLst>
                  <a:gd name="T0" fmla="*/ 0 w 477"/>
                  <a:gd name="T1" fmla="*/ 118 h 118"/>
                  <a:gd name="T2" fmla="*/ 239 w 477"/>
                  <a:gd name="T3" fmla="*/ 0 h 118"/>
                  <a:gd name="T4" fmla="*/ 477 w 477"/>
                  <a:gd name="T5" fmla="*/ 118 h 118"/>
                  <a:gd name="T6" fmla="*/ 0 60000 65536"/>
                  <a:gd name="T7" fmla="*/ 0 60000 65536"/>
                  <a:gd name="T8" fmla="*/ 0 60000 65536"/>
                  <a:gd name="T9" fmla="*/ 0 w 477"/>
                  <a:gd name="T10" fmla="*/ 0 h 118"/>
                  <a:gd name="T11" fmla="*/ 477 w 477"/>
                  <a:gd name="T12" fmla="*/ 118 h 1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7" h="118">
                    <a:moveTo>
                      <a:pt x="0" y="118"/>
                    </a:moveTo>
                    <a:lnTo>
                      <a:pt x="239" y="0"/>
                    </a:lnTo>
                    <a:lnTo>
                      <a:pt x="477" y="118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6"/>
              <p:cNvSpPr>
                <a:spLocks/>
              </p:cNvSpPr>
              <p:nvPr/>
            </p:nvSpPr>
            <p:spPr bwMode="auto">
              <a:xfrm>
                <a:off x="3403" y="2057"/>
                <a:ext cx="159" cy="476"/>
              </a:xfrm>
              <a:custGeom>
                <a:avLst/>
                <a:gdLst>
                  <a:gd name="T0" fmla="*/ 239 w 477"/>
                  <a:gd name="T1" fmla="*/ 0 h 1429"/>
                  <a:gd name="T2" fmla="*/ 239 w 477"/>
                  <a:gd name="T3" fmla="*/ 1429 h 1429"/>
                  <a:gd name="T4" fmla="*/ 0 w 477"/>
                  <a:gd name="T5" fmla="*/ 1310 h 1429"/>
                  <a:gd name="T6" fmla="*/ 239 w 477"/>
                  <a:gd name="T7" fmla="*/ 0 h 1429"/>
                  <a:gd name="T8" fmla="*/ 477 w 477"/>
                  <a:gd name="T9" fmla="*/ 1310 h 1429"/>
                  <a:gd name="T10" fmla="*/ 239 w 477"/>
                  <a:gd name="T11" fmla="*/ 1429 h 14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7"/>
                  <a:gd name="T19" fmla="*/ 0 h 1429"/>
                  <a:gd name="T20" fmla="*/ 477 w 477"/>
                  <a:gd name="T21" fmla="*/ 1429 h 14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7" h="1429">
                    <a:moveTo>
                      <a:pt x="239" y="0"/>
                    </a:moveTo>
                    <a:lnTo>
                      <a:pt x="239" y="1429"/>
                    </a:lnTo>
                    <a:lnTo>
                      <a:pt x="0" y="1310"/>
                    </a:lnTo>
                    <a:lnTo>
                      <a:pt x="239" y="0"/>
                    </a:lnTo>
                    <a:lnTo>
                      <a:pt x="477" y="1310"/>
                    </a:lnTo>
                    <a:lnTo>
                      <a:pt x="239" y="1429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17"/>
              <p:cNvSpPr>
                <a:spLocks/>
              </p:cNvSpPr>
              <p:nvPr/>
            </p:nvSpPr>
            <p:spPr bwMode="auto">
              <a:xfrm>
                <a:off x="3463" y="2166"/>
                <a:ext cx="40" cy="10"/>
              </a:xfrm>
              <a:custGeom>
                <a:avLst/>
                <a:gdLst>
                  <a:gd name="T0" fmla="*/ 0 w 118"/>
                  <a:gd name="T1" fmla="*/ 0 h 30"/>
                  <a:gd name="T2" fmla="*/ 59 w 118"/>
                  <a:gd name="T3" fmla="*/ 30 h 30"/>
                  <a:gd name="T4" fmla="*/ 118 w 118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118"/>
                  <a:gd name="T10" fmla="*/ 0 h 30"/>
                  <a:gd name="T11" fmla="*/ 118 w 118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8" h="30">
                    <a:moveTo>
                      <a:pt x="0" y="0"/>
                    </a:moveTo>
                    <a:lnTo>
                      <a:pt x="59" y="30"/>
                    </a:lnTo>
                    <a:lnTo>
                      <a:pt x="118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18"/>
              <p:cNvSpPr>
                <a:spLocks/>
              </p:cNvSpPr>
              <p:nvPr/>
            </p:nvSpPr>
            <p:spPr bwMode="auto">
              <a:xfrm>
                <a:off x="3457" y="2203"/>
                <a:ext cx="52" cy="12"/>
              </a:xfrm>
              <a:custGeom>
                <a:avLst/>
                <a:gdLst>
                  <a:gd name="T0" fmla="*/ 0 w 158"/>
                  <a:gd name="T1" fmla="*/ 0 h 38"/>
                  <a:gd name="T2" fmla="*/ 79 w 158"/>
                  <a:gd name="T3" fmla="*/ 38 h 38"/>
                  <a:gd name="T4" fmla="*/ 158 w 158"/>
                  <a:gd name="T5" fmla="*/ 0 h 38"/>
                  <a:gd name="T6" fmla="*/ 0 60000 65536"/>
                  <a:gd name="T7" fmla="*/ 0 60000 65536"/>
                  <a:gd name="T8" fmla="*/ 0 60000 65536"/>
                  <a:gd name="T9" fmla="*/ 0 w 158"/>
                  <a:gd name="T10" fmla="*/ 0 h 38"/>
                  <a:gd name="T11" fmla="*/ 158 w 158"/>
                  <a:gd name="T12" fmla="*/ 38 h 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8" h="38">
                    <a:moveTo>
                      <a:pt x="0" y="0"/>
                    </a:moveTo>
                    <a:lnTo>
                      <a:pt x="79" y="38"/>
                    </a:lnTo>
                    <a:lnTo>
                      <a:pt x="158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9"/>
              <p:cNvSpPr>
                <a:spLocks/>
              </p:cNvSpPr>
              <p:nvPr/>
            </p:nvSpPr>
            <p:spPr bwMode="auto">
              <a:xfrm>
                <a:off x="3450" y="2238"/>
                <a:ext cx="65" cy="17"/>
              </a:xfrm>
              <a:custGeom>
                <a:avLst/>
                <a:gdLst>
                  <a:gd name="T0" fmla="*/ 0 w 196"/>
                  <a:gd name="T1" fmla="*/ 3 h 52"/>
                  <a:gd name="T2" fmla="*/ 99 w 196"/>
                  <a:gd name="T3" fmla="*/ 52 h 52"/>
                  <a:gd name="T4" fmla="*/ 196 w 196"/>
                  <a:gd name="T5" fmla="*/ 0 h 52"/>
                  <a:gd name="T6" fmla="*/ 0 60000 65536"/>
                  <a:gd name="T7" fmla="*/ 0 60000 65536"/>
                  <a:gd name="T8" fmla="*/ 0 60000 65536"/>
                  <a:gd name="T9" fmla="*/ 0 w 196"/>
                  <a:gd name="T10" fmla="*/ 0 h 52"/>
                  <a:gd name="T11" fmla="*/ 196 w 196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6" h="52">
                    <a:moveTo>
                      <a:pt x="0" y="3"/>
                    </a:moveTo>
                    <a:lnTo>
                      <a:pt x="99" y="52"/>
                    </a:lnTo>
                    <a:lnTo>
                      <a:pt x="196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>
                <a:off x="3443" y="2275"/>
                <a:ext cx="80" cy="20"/>
              </a:xfrm>
              <a:custGeom>
                <a:avLst/>
                <a:gdLst>
                  <a:gd name="T0" fmla="*/ 0 w 240"/>
                  <a:gd name="T1" fmla="*/ 0 h 61"/>
                  <a:gd name="T2" fmla="*/ 120 w 240"/>
                  <a:gd name="T3" fmla="*/ 61 h 61"/>
                  <a:gd name="T4" fmla="*/ 240 w 240"/>
                  <a:gd name="T5" fmla="*/ 0 h 61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61"/>
                  <a:gd name="T11" fmla="*/ 240 w 240"/>
                  <a:gd name="T12" fmla="*/ 61 h 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61">
                    <a:moveTo>
                      <a:pt x="0" y="0"/>
                    </a:moveTo>
                    <a:lnTo>
                      <a:pt x="120" y="61"/>
                    </a:lnTo>
                    <a:lnTo>
                      <a:pt x="24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21"/>
              <p:cNvSpPr>
                <a:spLocks/>
              </p:cNvSpPr>
              <p:nvPr/>
            </p:nvSpPr>
            <p:spPr bwMode="auto">
              <a:xfrm>
                <a:off x="3436" y="2312"/>
                <a:ext cx="93" cy="23"/>
              </a:xfrm>
              <a:custGeom>
                <a:avLst/>
                <a:gdLst>
                  <a:gd name="T0" fmla="*/ 0 w 279"/>
                  <a:gd name="T1" fmla="*/ 0 h 69"/>
                  <a:gd name="T2" fmla="*/ 140 w 279"/>
                  <a:gd name="T3" fmla="*/ 69 h 69"/>
                  <a:gd name="T4" fmla="*/ 279 w 279"/>
                  <a:gd name="T5" fmla="*/ 0 h 69"/>
                  <a:gd name="T6" fmla="*/ 0 60000 65536"/>
                  <a:gd name="T7" fmla="*/ 0 60000 65536"/>
                  <a:gd name="T8" fmla="*/ 0 60000 65536"/>
                  <a:gd name="T9" fmla="*/ 0 w 279"/>
                  <a:gd name="T10" fmla="*/ 0 h 69"/>
                  <a:gd name="T11" fmla="*/ 279 w 279"/>
                  <a:gd name="T12" fmla="*/ 69 h 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9" h="69">
                    <a:moveTo>
                      <a:pt x="0" y="0"/>
                    </a:moveTo>
                    <a:lnTo>
                      <a:pt x="140" y="69"/>
                    </a:lnTo>
                    <a:lnTo>
                      <a:pt x="279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22"/>
              <p:cNvSpPr>
                <a:spLocks/>
              </p:cNvSpPr>
              <p:nvPr/>
            </p:nvSpPr>
            <p:spPr bwMode="auto">
              <a:xfrm>
                <a:off x="3430" y="2347"/>
                <a:ext cx="105" cy="27"/>
              </a:xfrm>
              <a:custGeom>
                <a:avLst/>
                <a:gdLst>
                  <a:gd name="T0" fmla="*/ 0 w 315"/>
                  <a:gd name="T1" fmla="*/ 3 h 82"/>
                  <a:gd name="T2" fmla="*/ 159 w 315"/>
                  <a:gd name="T3" fmla="*/ 82 h 82"/>
                  <a:gd name="T4" fmla="*/ 315 w 315"/>
                  <a:gd name="T5" fmla="*/ 0 h 82"/>
                  <a:gd name="T6" fmla="*/ 0 60000 65536"/>
                  <a:gd name="T7" fmla="*/ 0 60000 65536"/>
                  <a:gd name="T8" fmla="*/ 0 60000 65536"/>
                  <a:gd name="T9" fmla="*/ 0 w 315"/>
                  <a:gd name="T10" fmla="*/ 0 h 82"/>
                  <a:gd name="T11" fmla="*/ 315 w 315"/>
                  <a:gd name="T12" fmla="*/ 82 h 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5" h="82">
                    <a:moveTo>
                      <a:pt x="0" y="3"/>
                    </a:moveTo>
                    <a:lnTo>
                      <a:pt x="159" y="82"/>
                    </a:lnTo>
                    <a:lnTo>
                      <a:pt x="315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23"/>
              <p:cNvSpPr>
                <a:spLocks/>
              </p:cNvSpPr>
              <p:nvPr/>
            </p:nvSpPr>
            <p:spPr bwMode="auto">
              <a:xfrm>
                <a:off x="3423" y="2385"/>
                <a:ext cx="120" cy="29"/>
              </a:xfrm>
              <a:custGeom>
                <a:avLst/>
                <a:gdLst>
                  <a:gd name="T0" fmla="*/ 0 w 358"/>
                  <a:gd name="T1" fmla="*/ 0 h 89"/>
                  <a:gd name="T2" fmla="*/ 179 w 358"/>
                  <a:gd name="T3" fmla="*/ 89 h 89"/>
                  <a:gd name="T4" fmla="*/ 358 w 358"/>
                  <a:gd name="T5" fmla="*/ 0 h 89"/>
                  <a:gd name="T6" fmla="*/ 0 60000 65536"/>
                  <a:gd name="T7" fmla="*/ 0 60000 65536"/>
                  <a:gd name="T8" fmla="*/ 0 60000 65536"/>
                  <a:gd name="T9" fmla="*/ 0 w 358"/>
                  <a:gd name="T10" fmla="*/ 0 h 89"/>
                  <a:gd name="T11" fmla="*/ 358 w 358"/>
                  <a:gd name="T12" fmla="*/ 89 h 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8" h="89">
                    <a:moveTo>
                      <a:pt x="0" y="0"/>
                    </a:moveTo>
                    <a:lnTo>
                      <a:pt x="179" y="89"/>
                    </a:lnTo>
                    <a:lnTo>
                      <a:pt x="358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3417" y="2421"/>
                <a:ext cx="132" cy="33"/>
              </a:xfrm>
              <a:custGeom>
                <a:avLst/>
                <a:gdLst>
                  <a:gd name="T0" fmla="*/ 0 w 398"/>
                  <a:gd name="T1" fmla="*/ 0 h 100"/>
                  <a:gd name="T2" fmla="*/ 199 w 398"/>
                  <a:gd name="T3" fmla="*/ 100 h 100"/>
                  <a:gd name="T4" fmla="*/ 398 w 398"/>
                  <a:gd name="T5" fmla="*/ 0 h 100"/>
                  <a:gd name="T6" fmla="*/ 0 60000 65536"/>
                  <a:gd name="T7" fmla="*/ 0 60000 65536"/>
                  <a:gd name="T8" fmla="*/ 0 60000 65536"/>
                  <a:gd name="T9" fmla="*/ 0 w 398"/>
                  <a:gd name="T10" fmla="*/ 0 h 100"/>
                  <a:gd name="T11" fmla="*/ 398 w 398"/>
                  <a:gd name="T12" fmla="*/ 100 h 1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8" h="100">
                    <a:moveTo>
                      <a:pt x="0" y="0"/>
                    </a:moveTo>
                    <a:lnTo>
                      <a:pt x="199" y="100"/>
                    </a:lnTo>
                    <a:lnTo>
                      <a:pt x="398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25"/>
              <p:cNvSpPr>
                <a:spLocks/>
              </p:cNvSpPr>
              <p:nvPr/>
            </p:nvSpPr>
            <p:spPr bwMode="auto">
              <a:xfrm>
                <a:off x="3410" y="2457"/>
                <a:ext cx="145" cy="37"/>
              </a:xfrm>
              <a:custGeom>
                <a:avLst/>
                <a:gdLst>
                  <a:gd name="T0" fmla="*/ 0 w 435"/>
                  <a:gd name="T1" fmla="*/ 1 h 111"/>
                  <a:gd name="T2" fmla="*/ 219 w 435"/>
                  <a:gd name="T3" fmla="*/ 111 h 111"/>
                  <a:gd name="T4" fmla="*/ 435 w 435"/>
                  <a:gd name="T5" fmla="*/ 0 h 111"/>
                  <a:gd name="T6" fmla="*/ 0 60000 65536"/>
                  <a:gd name="T7" fmla="*/ 0 60000 65536"/>
                  <a:gd name="T8" fmla="*/ 0 60000 65536"/>
                  <a:gd name="T9" fmla="*/ 0 w 435"/>
                  <a:gd name="T10" fmla="*/ 0 h 111"/>
                  <a:gd name="T11" fmla="*/ 435 w 435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5" h="111">
                    <a:moveTo>
                      <a:pt x="0" y="1"/>
                    </a:moveTo>
                    <a:lnTo>
                      <a:pt x="219" y="111"/>
                    </a:lnTo>
                    <a:lnTo>
                      <a:pt x="435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26"/>
              <p:cNvSpPr>
                <a:spLocks/>
              </p:cNvSpPr>
              <p:nvPr/>
            </p:nvSpPr>
            <p:spPr bwMode="auto">
              <a:xfrm>
                <a:off x="3468" y="2077"/>
                <a:ext cx="30" cy="49"/>
              </a:xfrm>
              <a:custGeom>
                <a:avLst/>
                <a:gdLst>
                  <a:gd name="T0" fmla="*/ 15 w 90"/>
                  <a:gd name="T1" fmla="*/ 30 h 148"/>
                  <a:gd name="T2" fmla="*/ 45 w 90"/>
                  <a:gd name="T3" fmla="*/ 0 h 148"/>
                  <a:gd name="T4" fmla="*/ 75 w 90"/>
                  <a:gd name="T5" fmla="*/ 30 h 148"/>
                  <a:gd name="T6" fmla="*/ 90 w 90"/>
                  <a:gd name="T7" fmla="*/ 120 h 148"/>
                  <a:gd name="T8" fmla="*/ 45 w 90"/>
                  <a:gd name="T9" fmla="*/ 148 h 148"/>
                  <a:gd name="T10" fmla="*/ 0 w 90"/>
                  <a:gd name="T11" fmla="*/ 120 h 148"/>
                  <a:gd name="T12" fmla="*/ 15 w 90"/>
                  <a:gd name="T13" fmla="*/ 30 h 1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"/>
                  <a:gd name="T22" fmla="*/ 0 h 148"/>
                  <a:gd name="T23" fmla="*/ 90 w 90"/>
                  <a:gd name="T24" fmla="*/ 148 h 1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" h="148">
                    <a:moveTo>
                      <a:pt x="15" y="30"/>
                    </a:moveTo>
                    <a:lnTo>
                      <a:pt x="45" y="0"/>
                    </a:lnTo>
                    <a:lnTo>
                      <a:pt x="75" y="30"/>
                    </a:lnTo>
                    <a:lnTo>
                      <a:pt x="90" y="120"/>
                    </a:lnTo>
                    <a:lnTo>
                      <a:pt x="45" y="148"/>
                    </a:lnTo>
                    <a:lnTo>
                      <a:pt x="0" y="120"/>
                    </a:lnTo>
                    <a:lnTo>
                      <a:pt x="15" y="3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27"/>
              <p:cNvSpPr>
                <a:spLocks/>
              </p:cNvSpPr>
              <p:nvPr/>
            </p:nvSpPr>
            <p:spPr bwMode="auto">
              <a:xfrm>
                <a:off x="3403" y="2035"/>
                <a:ext cx="60" cy="20"/>
              </a:xfrm>
              <a:custGeom>
                <a:avLst/>
                <a:gdLst>
                  <a:gd name="T0" fmla="*/ 180 w 180"/>
                  <a:gd name="T1" fmla="*/ 58 h 58"/>
                  <a:gd name="T2" fmla="*/ 57 w 180"/>
                  <a:gd name="T3" fmla="*/ 49 h 58"/>
                  <a:gd name="T4" fmla="*/ 122 w 180"/>
                  <a:gd name="T5" fmla="*/ 9 h 58"/>
                  <a:gd name="T6" fmla="*/ 0 w 180"/>
                  <a:gd name="T7" fmla="*/ 0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0"/>
                  <a:gd name="T13" fmla="*/ 0 h 58"/>
                  <a:gd name="T14" fmla="*/ 180 w 180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0" h="58">
                    <a:moveTo>
                      <a:pt x="180" y="58"/>
                    </a:moveTo>
                    <a:lnTo>
                      <a:pt x="57" y="49"/>
                    </a:lnTo>
                    <a:lnTo>
                      <a:pt x="122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28"/>
              <p:cNvSpPr>
                <a:spLocks/>
              </p:cNvSpPr>
              <p:nvPr/>
            </p:nvSpPr>
            <p:spPr bwMode="auto">
              <a:xfrm>
                <a:off x="3493" y="2033"/>
                <a:ext cx="69" cy="24"/>
              </a:xfrm>
              <a:custGeom>
                <a:avLst/>
                <a:gdLst>
                  <a:gd name="T0" fmla="*/ 208 w 208"/>
                  <a:gd name="T1" fmla="*/ 6 h 71"/>
                  <a:gd name="T2" fmla="*/ 85 w 208"/>
                  <a:gd name="T3" fmla="*/ 71 h 71"/>
                  <a:gd name="T4" fmla="*/ 122 w 208"/>
                  <a:gd name="T5" fmla="*/ 0 h 71"/>
                  <a:gd name="T6" fmla="*/ 0 w 208"/>
                  <a:gd name="T7" fmla="*/ 64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8"/>
                  <a:gd name="T13" fmla="*/ 0 h 71"/>
                  <a:gd name="T14" fmla="*/ 208 w 208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8" h="71">
                    <a:moveTo>
                      <a:pt x="208" y="6"/>
                    </a:moveTo>
                    <a:lnTo>
                      <a:pt x="85" y="71"/>
                    </a:lnTo>
                    <a:lnTo>
                      <a:pt x="122" y="0"/>
                    </a:lnTo>
                    <a:lnTo>
                      <a:pt x="0" y="6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29"/>
              <p:cNvSpPr>
                <a:spLocks/>
              </p:cNvSpPr>
              <p:nvPr/>
            </p:nvSpPr>
            <p:spPr bwMode="auto">
              <a:xfrm>
                <a:off x="3473" y="1968"/>
                <a:ext cx="20" cy="77"/>
              </a:xfrm>
              <a:custGeom>
                <a:avLst/>
                <a:gdLst>
                  <a:gd name="T0" fmla="*/ 30 w 60"/>
                  <a:gd name="T1" fmla="*/ 232 h 232"/>
                  <a:gd name="T2" fmla="*/ 0 w 60"/>
                  <a:gd name="T3" fmla="*/ 86 h 232"/>
                  <a:gd name="T4" fmla="*/ 60 w 60"/>
                  <a:gd name="T5" fmla="*/ 145 h 232"/>
                  <a:gd name="T6" fmla="*/ 30 w 60"/>
                  <a:gd name="T7" fmla="*/ 0 h 2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232"/>
                  <a:gd name="T14" fmla="*/ 60 w 60"/>
                  <a:gd name="T15" fmla="*/ 232 h 2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232">
                    <a:moveTo>
                      <a:pt x="30" y="232"/>
                    </a:moveTo>
                    <a:lnTo>
                      <a:pt x="0" y="86"/>
                    </a:lnTo>
                    <a:lnTo>
                      <a:pt x="60" y="145"/>
                    </a:lnTo>
                    <a:lnTo>
                      <a:pt x="3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2" name="Group 30"/>
            <p:cNvGrpSpPr>
              <a:grpSpLocks/>
            </p:cNvGrpSpPr>
            <p:nvPr/>
          </p:nvGrpSpPr>
          <p:grpSpPr bwMode="auto">
            <a:xfrm>
              <a:off x="4546927" y="4740398"/>
              <a:ext cx="350274" cy="636138"/>
              <a:chOff x="3403" y="1968"/>
              <a:chExt cx="159" cy="565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44" name="Freeform 31"/>
              <p:cNvSpPr>
                <a:spLocks/>
              </p:cNvSpPr>
              <p:nvPr/>
            </p:nvSpPr>
            <p:spPr bwMode="auto">
              <a:xfrm>
                <a:off x="3403" y="2035"/>
                <a:ext cx="60" cy="20"/>
              </a:xfrm>
              <a:custGeom>
                <a:avLst/>
                <a:gdLst>
                  <a:gd name="T0" fmla="*/ 180 w 180"/>
                  <a:gd name="T1" fmla="*/ 58 h 58"/>
                  <a:gd name="T2" fmla="*/ 57 w 180"/>
                  <a:gd name="T3" fmla="*/ 49 h 58"/>
                  <a:gd name="T4" fmla="*/ 122 w 180"/>
                  <a:gd name="T5" fmla="*/ 9 h 58"/>
                  <a:gd name="T6" fmla="*/ 0 w 180"/>
                  <a:gd name="T7" fmla="*/ 0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0"/>
                  <a:gd name="T13" fmla="*/ 0 h 58"/>
                  <a:gd name="T14" fmla="*/ 180 w 180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0" h="58">
                    <a:moveTo>
                      <a:pt x="180" y="58"/>
                    </a:moveTo>
                    <a:lnTo>
                      <a:pt x="57" y="49"/>
                    </a:lnTo>
                    <a:lnTo>
                      <a:pt x="122" y="9"/>
                    </a:ln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32"/>
              <p:cNvSpPr>
                <a:spLocks/>
              </p:cNvSpPr>
              <p:nvPr/>
            </p:nvSpPr>
            <p:spPr bwMode="auto">
              <a:xfrm>
                <a:off x="3493" y="2033"/>
                <a:ext cx="69" cy="24"/>
              </a:xfrm>
              <a:custGeom>
                <a:avLst/>
                <a:gdLst>
                  <a:gd name="T0" fmla="*/ 208 w 208"/>
                  <a:gd name="T1" fmla="*/ 6 h 71"/>
                  <a:gd name="T2" fmla="*/ 85 w 208"/>
                  <a:gd name="T3" fmla="*/ 71 h 71"/>
                  <a:gd name="T4" fmla="*/ 122 w 208"/>
                  <a:gd name="T5" fmla="*/ 0 h 71"/>
                  <a:gd name="T6" fmla="*/ 0 w 208"/>
                  <a:gd name="T7" fmla="*/ 64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8"/>
                  <a:gd name="T13" fmla="*/ 0 h 71"/>
                  <a:gd name="T14" fmla="*/ 208 w 208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8" h="71">
                    <a:moveTo>
                      <a:pt x="208" y="6"/>
                    </a:moveTo>
                    <a:lnTo>
                      <a:pt x="85" y="71"/>
                    </a:lnTo>
                    <a:lnTo>
                      <a:pt x="122" y="0"/>
                    </a:lnTo>
                    <a:lnTo>
                      <a:pt x="0" y="64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33"/>
              <p:cNvSpPr>
                <a:spLocks/>
              </p:cNvSpPr>
              <p:nvPr/>
            </p:nvSpPr>
            <p:spPr bwMode="auto">
              <a:xfrm>
                <a:off x="3473" y="1968"/>
                <a:ext cx="20" cy="77"/>
              </a:xfrm>
              <a:custGeom>
                <a:avLst/>
                <a:gdLst>
                  <a:gd name="T0" fmla="*/ 30 w 60"/>
                  <a:gd name="T1" fmla="*/ 232 h 232"/>
                  <a:gd name="T2" fmla="*/ 0 w 60"/>
                  <a:gd name="T3" fmla="*/ 86 h 232"/>
                  <a:gd name="T4" fmla="*/ 60 w 60"/>
                  <a:gd name="T5" fmla="*/ 145 h 232"/>
                  <a:gd name="T6" fmla="*/ 30 w 60"/>
                  <a:gd name="T7" fmla="*/ 0 h 2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232"/>
                  <a:gd name="T14" fmla="*/ 60 w 60"/>
                  <a:gd name="T15" fmla="*/ 232 h 2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232">
                    <a:moveTo>
                      <a:pt x="30" y="232"/>
                    </a:moveTo>
                    <a:lnTo>
                      <a:pt x="0" y="86"/>
                    </a:lnTo>
                    <a:lnTo>
                      <a:pt x="60" y="145"/>
                    </a:lnTo>
                    <a:lnTo>
                      <a:pt x="30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34"/>
              <p:cNvSpPr>
                <a:spLocks/>
              </p:cNvSpPr>
              <p:nvPr/>
            </p:nvSpPr>
            <p:spPr bwMode="auto">
              <a:xfrm>
                <a:off x="3403" y="2057"/>
                <a:ext cx="159" cy="476"/>
              </a:xfrm>
              <a:custGeom>
                <a:avLst/>
                <a:gdLst>
                  <a:gd name="T0" fmla="*/ 0 w 477"/>
                  <a:gd name="T1" fmla="*/ 1310 h 1429"/>
                  <a:gd name="T2" fmla="*/ 239 w 477"/>
                  <a:gd name="T3" fmla="*/ 1429 h 1429"/>
                  <a:gd name="T4" fmla="*/ 477 w 477"/>
                  <a:gd name="T5" fmla="*/ 1310 h 1429"/>
                  <a:gd name="T6" fmla="*/ 239 w 477"/>
                  <a:gd name="T7" fmla="*/ 0 h 1429"/>
                  <a:gd name="T8" fmla="*/ 0 w 477"/>
                  <a:gd name="T9" fmla="*/ 1310 h 14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7"/>
                  <a:gd name="T16" fmla="*/ 0 h 1429"/>
                  <a:gd name="T17" fmla="*/ 477 w 477"/>
                  <a:gd name="T18" fmla="*/ 1429 h 14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7" h="1429">
                    <a:moveTo>
                      <a:pt x="0" y="1310"/>
                    </a:moveTo>
                    <a:lnTo>
                      <a:pt x="239" y="1429"/>
                    </a:lnTo>
                    <a:lnTo>
                      <a:pt x="477" y="1310"/>
                    </a:lnTo>
                    <a:lnTo>
                      <a:pt x="239" y="0"/>
                    </a:lnTo>
                    <a:lnTo>
                      <a:pt x="0" y="131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35"/>
              <p:cNvSpPr>
                <a:spLocks/>
              </p:cNvSpPr>
              <p:nvPr/>
            </p:nvSpPr>
            <p:spPr bwMode="auto">
              <a:xfrm>
                <a:off x="3468" y="2077"/>
                <a:ext cx="30" cy="49"/>
              </a:xfrm>
              <a:custGeom>
                <a:avLst/>
                <a:gdLst>
                  <a:gd name="T0" fmla="*/ 15 w 90"/>
                  <a:gd name="T1" fmla="*/ 30 h 148"/>
                  <a:gd name="T2" fmla="*/ 45 w 90"/>
                  <a:gd name="T3" fmla="*/ 0 h 148"/>
                  <a:gd name="T4" fmla="*/ 75 w 90"/>
                  <a:gd name="T5" fmla="*/ 30 h 148"/>
                  <a:gd name="T6" fmla="*/ 90 w 90"/>
                  <a:gd name="T7" fmla="*/ 120 h 148"/>
                  <a:gd name="T8" fmla="*/ 45 w 90"/>
                  <a:gd name="T9" fmla="*/ 148 h 148"/>
                  <a:gd name="T10" fmla="*/ 0 w 90"/>
                  <a:gd name="T11" fmla="*/ 120 h 148"/>
                  <a:gd name="T12" fmla="*/ 15 w 90"/>
                  <a:gd name="T13" fmla="*/ 30 h 1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"/>
                  <a:gd name="T22" fmla="*/ 0 h 148"/>
                  <a:gd name="T23" fmla="*/ 90 w 90"/>
                  <a:gd name="T24" fmla="*/ 148 h 1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" h="148">
                    <a:moveTo>
                      <a:pt x="15" y="30"/>
                    </a:moveTo>
                    <a:lnTo>
                      <a:pt x="45" y="0"/>
                    </a:lnTo>
                    <a:lnTo>
                      <a:pt x="75" y="30"/>
                    </a:lnTo>
                    <a:lnTo>
                      <a:pt x="90" y="120"/>
                    </a:lnTo>
                    <a:lnTo>
                      <a:pt x="45" y="148"/>
                    </a:lnTo>
                    <a:lnTo>
                      <a:pt x="0" y="120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36"/>
              <p:cNvSpPr>
                <a:spLocks/>
              </p:cNvSpPr>
              <p:nvPr/>
            </p:nvSpPr>
            <p:spPr bwMode="auto">
              <a:xfrm>
                <a:off x="3403" y="2454"/>
                <a:ext cx="159" cy="40"/>
              </a:xfrm>
              <a:custGeom>
                <a:avLst/>
                <a:gdLst>
                  <a:gd name="T0" fmla="*/ 0 w 477"/>
                  <a:gd name="T1" fmla="*/ 118 h 118"/>
                  <a:gd name="T2" fmla="*/ 239 w 477"/>
                  <a:gd name="T3" fmla="*/ 0 h 118"/>
                  <a:gd name="T4" fmla="*/ 477 w 477"/>
                  <a:gd name="T5" fmla="*/ 118 h 118"/>
                  <a:gd name="T6" fmla="*/ 0 60000 65536"/>
                  <a:gd name="T7" fmla="*/ 0 60000 65536"/>
                  <a:gd name="T8" fmla="*/ 0 60000 65536"/>
                  <a:gd name="T9" fmla="*/ 0 w 477"/>
                  <a:gd name="T10" fmla="*/ 0 h 118"/>
                  <a:gd name="T11" fmla="*/ 477 w 477"/>
                  <a:gd name="T12" fmla="*/ 118 h 1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7" h="118">
                    <a:moveTo>
                      <a:pt x="0" y="118"/>
                    </a:moveTo>
                    <a:lnTo>
                      <a:pt x="239" y="0"/>
                    </a:lnTo>
                    <a:lnTo>
                      <a:pt x="477" y="118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37"/>
              <p:cNvSpPr>
                <a:spLocks/>
              </p:cNvSpPr>
              <p:nvPr/>
            </p:nvSpPr>
            <p:spPr bwMode="auto">
              <a:xfrm>
                <a:off x="3403" y="2057"/>
                <a:ext cx="159" cy="476"/>
              </a:xfrm>
              <a:custGeom>
                <a:avLst/>
                <a:gdLst>
                  <a:gd name="T0" fmla="*/ 239 w 477"/>
                  <a:gd name="T1" fmla="*/ 0 h 1429"/>
                  <a:gd name="T2" fmla="*/ 239 w 477"/>
                  <a:gd name="T3" fmla="*/ 1429 h 1429"/>
                  <a:gd name="T4" fmla="*/ 0 w 477"/>
                  <a:gd name="T5" fmla="*/ 1310 h 1429"/>
                  <a:gd name="T6" fmla="*/ 239 w 477"/>
                  <a:gd name="T7" fmla="*/ 0 h 1429"/>
                  <a:gd name="T8" fmla="*/ 477 w 477"/>
                  <a:gd name="T9" fmla="*/ 1310 h 1429"/>
                  <a:gd name="T10" fmla="*/ 239 w 477"/>
                  <a:gd name="T11" fmla="*/ 1429 h 14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7"/>
                  <a:gd name="T19" fmla="*/ 0 h 1429"/>
                  <a:gd name="T20" fmla="*/ 477 w 477"/>
                  <a:gd name="T21" fmla="*/ 1429 h 14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7" h="1429">
                    <a:moveTo>
                      <a:pt x="239" y="0"/>
                    </a:moveTo>
                    <a:lnTo>
                      <a:pt x="239" y="1429"/>
                    </a:lnTo>
                    <a:lnTo>
                      <a:pt x="0" y="1310"/>
                    </a:lnTo>
                    <a:lnTo>
                      <a:pt x="239" y="0"/>
                    </a:lnTo>
                    <a:lnTo>
                      <a:pt x="477" y="1310"/>
                    </a:lnTo>
                    <a:lnTo>
                      <a:pt x="239" y="1429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38"/>
              <p:cNvSpPr>
                <a:spLocks/>
              </p:cNvSpPr>
              <p:nvPr/>
            </p:nvSpPr>
            <p:spPr bwMode="auto">
              <a:xfrm>
                <a:off x="3463" y="2166"/>
                <a:ext cx="40" cy="10"/>
              </a:xfrm>
              <a:custGeom>
                <a:avLst/>
                <a:gdLst>
                  <a:gd name="T0" fmla="*/ 0 w 118"/>
                  <a:gd name="T1" fmla="*/ 0 h 30"/>
                  <a:gd name="T2" fmla="*/ 59 w 118"/>
                  <a:gd name="T3" fmla="*/ 30 h 30"/>
                  <a:gd name="T4" fmla="*/ 118 w 118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118"/>
                  <a:gd name="T10" fmla="*/ 0 h 30"/>
                  <a:gd name="T11" fmla="*/ 118 w 118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8" h="30">
                    <a:moveTo>
                      <a:pt x="0" y="0"/>
                    </a:moveTo>
                    <a:lnTo>
                      <a:pt x="59" y="30"/>
                    </a:lnTo>
                    <a:lnTo>
                      <a:pt x="118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39"/>
              <p:cNvSpPr>
                <a:spLocks/>
              </p:cNvSpPr>
              <p:nvPr/>
            </p:nvSpPr>
            <p:spPr bwMode="auto">
              <a:xfrm>
                <a:off x="3457" y="2203"/>
                <a:ext cx="52" cy="12"/>
              </a:xfrm>
              <a:custGeom>
                <a:avLst/>
                <a:gdLst>
                  <a:gd name="T0" fmla="*/ 0 w 158"/>
                  <a:gd name="T1" fmla="*/ 0 h 38"/>
                  <a:gd name="T2" fmla="*/ 79 w 158"/>
                  <a:gd name="T3" fmla="*/ 38 h 38"/>
                  <a:gd name="T4" fmla="*/ 158 w 158"/>
                  <a:gd name="T5" fmla="*/ 0 h 38"/>
                  <a:gd name="T6" fmla="*/ 0 60000 65536"/>
                  <a:gd name="T7" fmla="*/ 0 60000 65536"/>
                  <a:gd name="T8" fmla="*/ 0 60000 65536"/>
                  <a:gd name="T9" fmla="*/ 0 w 158"/>
                  <a:gd name="T10" fmla="*/ 0 h 38"/>
                  <a:gd name="T11" fmla="*/ 158 w 158"/>
                  <a:gd name="T12" fmla="*/ 38 h 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8" h="38">
                    <a:moveTo>
                      <a:pt x="0" y="0"/>
                    </a:moveTo>
                    <a:lnTo>
                      <a:pt x="79" y="38"/>
                    </a:lnTo>
                    <a:lnTo>
                      <a:pt x="158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40"/>
              <p:cNvSpPr>
                <a:spLocks/>
              </p:cNvSpPr>
              <p:nvPr/>
            </p:nvSpPr>
            <p:spPr bwMode="auto">
              <a:xfrm>
                <a:off x="3450" y="2238"/>
                <a:ext cx="65" cy="17"/>
              </a:xfrm>
              <a:custGeom>
                <a:avLst/>
                <a:gdLst>
                  <a:gd name="T0" fmla="*/ 0 w 196"/>
                  <a:gd name="T1" fmla="*/ 3 h 52"/>
                  <a:gd name="T2" fmla="*/ 99 w 196"/>
                  <a:gd name="T3" fmla="*/ 52 h 52"/>
                  <a:gd name="T4" fmla="*/ 196 w 196"/>
                  <a:gd name="T5" fmla="*/ 0 h 52"/>
                  <a:gd name="T6" fmla="*/ 0 60000 65536"/>
                  <a:gd name="T7" fmla="*/ 0 60000 65536"/>
                  <a:gd name="T8" fmla="*/ 0 60000 65536"/>
                  <a:gd name="T9" fmla="*/ 0 w 196"/>
                  <a:gd name="T10" fmla="*/ 0 h 52"/>
                  <a:gd name="T11" fmla="*/ 196 w 196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6" h="52">
                    <a:moveTo>
                      <a:pt x="0" y="3"/>
                    </a:moveTo>
                    <a:lnTo>
                      <a:pt x="99" y="52"/>
                    </a:lnTo>
                    <a:lnTo>
                      <a:pt x="196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41"/>
              <p:cNvSpPr>
                <a:spLocks/>
              </p:cNvSpPr>
              <p:nvPr/>
            </p:nvSpPr>
            <p:spPr bwMode="auto">
              <a:xfrm>
                <a:off x="3443" y="2275"/>
                <a:ext cx="80" cy="20"/>
              </a:xfrm>
              <a:custGeom>
                <a:avLst/>
                <a:gdLst>
                  <a:gd name="T0" fmla="*/ 0 w 240"/>
                  <a:gd name="T1" fmla="*/ 0 h 61"/>
                  <a:gd name="T2" fmla="*/ 120 w 240"/>
                  <a:gd name="T3" fmla="*/ 61 h 61"/>
                  <a:gd name="T4" fmla="*/ 240 w 240"/>
                  <a:gd name="T5" fmla="*/ 0 h 61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61"/>
                  <a:gd name="T11" fmla="*/ 240 w 240"/>
                  <a:gd name="T12" fmla="*/ 61 h 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61">
                    <a:moveTo>
                      <a:pt x="0" y="0"/>
                    </a:moveTo>
                    <a:lnTo>
                      <a:pt x="120" y="61"/>
                    </a:lnTo>
                    <a:lnTo>
                      <a:pt x="24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42"/>
              <p:cNvSpPr>
                <a:spLocks/>
              </p:cNvSpPr>
              <p:nvPr/>
            </p:nvSpPr>
            <p:spPr bwMode="auto">
              <a:xfrm>
                <a:off x="3436" y="2312"/>
                <a:ext cx="93" cy="23"/>
              </a:xfrm>
              <a:custGeom>
                <a:avLst/>
                <a:gdLst>
                  <a:gd name="T0" fmla="*/ 0 w 279"/>
                  <a:gd name="T1" fmla="*/ 0 h 69"/>
                  <a:gd name="T2" fmla="*/ 140 w 279"/>
                  <a:gd name="T3" fmla="*/ 69 h 69"/>
                  <a:gd name="T4" fmla="*/ 279 w 279"/>
                  <a:gd name="T5" fmla="*/ 0 h 69"/>
                  <a:gd name="T6" fmla="*/ 0 60000 65536"/>
                  <a:gd name="T7" fmla="*/ 0 60000 65536"/>
                  <a:gd name="T8" fmla="*/ 0 60000 65536"/>
                  <a:gd name="T9" fmla="*/ 0 w 279"/>
                  <a:gd name="T10" fmla="*/ 0 h 69"/>
                  <a:gd name="T11" fmla="*/ 279 w 279"/>
                  <a:gd name="T12" fmla="*/ 69 h 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9" h="69">
                    <a:moveTo>
                      <a:pt x="0" y="0"/>
                    </a:moveTo>
                    <a:lnTo>
                      <a:pt x="140" y="69"/>
                    </a:lnTo>
                    <a:lnTo>
                      <a:pt x="279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43"/>
              <p:cNvSpPr>
                <a:spLocks/>
              </p:cNvSpPr>
              <p:nvPr/>
            </p:nvSpPr>
            <p:spPr bwMode="auto">
              <a:xfrm>
                <a:off x="3430" y="2347"/>
                <a:ext cx="105" cy="27"/>
              </a:xfrm>
              <a:custGeom>
                <a:avLst/>
                <a:gdLst>
                  <a:gd name="T0" fmla="*/ 0 w 315"/>
                  <a:gd name="T1" fmla="*/ 3 h 82"/>
                  <a:gd name="T2" fmla="*/ 159 w 315"/>
                  <a:gd name="T3" fmla="*/ 82 h 82"/>
                  <a:gd name="T4" fmla="*/ 315 w 315"/>
                  <a:gd name="T5" fmla="*/ 0 h 82"/>
                  <a:gd name="T6" fmla="*/ 0 60000 65536"/>
                  <a:gd name="T7" fmla="*/ 0 60000 65536"/>
                  <a:gd name="T8" fmla="*/ 0 60000 65536"/>
                  <a:gd name="T9" fmla="*/ 0 w 315"/>
                  <a:gd name="T10" fmla="*/ 0 h 82"/>
                  <a:gd name="T11" fmla="*/ 315 w 315"/>
                  <a:gd name="T12" fmla="*/ 82 h 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5" h="82">
                    <a:moveTo>
                      <a:pt x="0" y="3"/>
                    </a:moveTo>
                    <a:lnTo>
                      <a:pt x="159" y="82"/>
                    </a:lnTo>
                    <a:lnTo>
                      <a:pt x="315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44"/>
              <p:cNvSpPr>
                <a:spLocks/>
              </p:cNvSpPr>
              <p:nvPr/>
            </p:nvSpPr>
            <p:spPr bwMode="auto">
              <a:xfrm>
                <a:off x="3423" y="2385"/>
                <a:ext cx="120" cy="29"/>
              </a:xfrm>
              <a:custGeom>
                <a:avLst/>
                <a:gdLst>
                  <a:gd name="T0" fmla="*/ 0 w 358"/>
                  <a:gd name="T1" fmla="*/ 0 h 89"/>
                  <a:gd name="T2" fmla="*/ 179 w 358"/>
                  <a:gd name="T3" fmla="*/ 89 h 89"/>
                  <a:gd name="T4" fmla="*/ 358 w 358"/>
                  <a:gd name="T5" fmla="*/ 0 h 89"/>
                  <a:gd name="T6" fmla="*/ 0 60000 65536"/>
                  <a:gd name="T7" fmla="*/ 0 60000 65536"/>
                  <a:gd name="T8" fmla="*/ 0 60000 65536"/>
                  <a:gd name="T9" fmla="*/ 0 w 358"/>
                  <a:gd name="T10" fmla="*/ 0 h 89"/>
                  <a:gd name="T11" fmla="*/ 358 w 358"/>
                  <a:gd name="T12" fmla="*/ 89 h 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8" h="89">
                    <a:moveTo>
                      <a:pt x="0" y="0"/>
                    </a:moveTo>
                    <a:lnTo>
                      <a:pt x="179" y="89"/>
                    </a:lnTo>
                    <a:lnTo>
                      <a:pt x="358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45"/>
              <p:cNvSpPr>
                <a:spLocks/>
              </p:cNvSpPr>
              <p:nvPr/>
            </p:nvSpPr>
            <p:spPr bwMode="auto">
              <a:xfrm>
                <a:off x="3417" y="2421"/>
                <a:ext cx="132" cy="33"/>
              </a:xfrm>
              <a:custGeom>
                <a:avLst/>
                <a:gdLst>
                  <a:gd name="T0" fmla="*/ 0 w 398"/>
                  <a:gd name="T1" fmla="*/ 0 h 100"/>
                  <a:gd name="T2" fmla="*/ 199 w 398"/>
                  <a:gd name="T3" fmla="*/ 100 h 100"/>
                  <a:gd name="T4" fmla="*/ 398 w 398"/>
                  <a:gd name="T5" fmla="*/ 0 h 100"/>
                  <a:gd name="T6" fmla="*/ 0 60000 65536"/>
                  <a:gd name="T7" fmla="*/ 0 60000 65536"/>
                  <a:gd name="T8" fmla="*/ 0 60000 65536"/>
                  <a:gd name="T9" fmla="*/ 0 w 398"/>
                  <a:gd name="T10" fmla="*/ 0 h 100"/>
                  <a:gd name="T11" fmla="*/ 398 w 398"/>
                  <a:gd name="T12" fmla="*/ 100 h 1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8" h="100">
                    <a:moveTo>
                      <a:pt x="0" y="0"/>
                    </a:moveTo>
                    <a:lnTo>
                      <a:pt x="199" y="100"/>
                    </a:lnTo>
                    <a:lnTo>
                      <a:pt x="398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46"/>
              <p:cNvSpPr>
                <a:spLocks/>
              </p:cNvSpPr>
              <p:nvPr/>
            </p:nvSpPr>
            <p:spPr bwMode="auto">
              <a:xfrm>
                <a:off x="3410" y="2457"/>
                <a:ext cx="145" cy="37"/>
              </a:xfrm>
              <a:custGeom>
                <a:avLst/>
                <a:gdLst>
                  <a:gd name="T0" fmla="*/ 0 w 435"/>
                  <a:gd name="T1" fmla="*/ 1 h 111"/>
                  <a:gd name="T2" fmla="*/ 219 w 435"/>
                  <a:gd name="T3" fmla="*/ 111 h 111"/>
                  <a:gd name="T4" fmla="*/ 435 w 435"/>
                  <a:gd name="T5" fmla="*/ 0 h 111"/>
                  <a:gd name="T6" fmla="*/ 0 60000 65536"/>
                  <a:gd name="T7" fmla="*/ 0 60000 65536"/>
                  <a:gd name="T8" fmla="*/ 0 60000 65536"/>
                  <a:gd name="T9" fmla="*/ 0 w 435"/>
                  <a:gd name="T10" fmla="*/ 0 h 111"/>
                  <a:gd name="T11" fmla="*/ 435 w 435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5" h="111">
                    <a:moveTo>
                      <a:pt x="0" y="1"/>
                    </a:moveTo>
                    <a:lnTo>
                      <a:pt x="219" y="111"/>
                    </a:lnTo>
                    <a:lnTo>
                      <a:pt x="435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47"/>
              <p:cNvSpPr>
                <a:spLocks/>
              </p:cNvSpPr>
              <p:nvPr/>
            </p:nvSpPr>
            <p:spPr bwMode="auto">
              <a:xfrm>
                <a:off x="3468" y="2077"/>
                <a:ext cx="30" cy="49"/>
              </a:xfrm>
              <a:custGeom>
                <a:avLst/>
                <a:gdLst>
                  <a:gd name="T0" fmla="*/ 15 w 90"/>
                  <a:gd name="T1" fmla="*/ 30 h 148"/>
                  <a:gd name="T2" fmla="*/ 45 w 90"/>
                  <a:gd name="T3" fmla="*/ 0 h 148"/>
                  <a:gd name="T4" fmla="*/ 75 w 90"/>
                  <a:gd name="T5" fmla="*/ 30 h 148"/>
                  <a:gd name="T6" fmla="*/ 90 w 90"/>
                  <a:gd name="T7" fmla="*/ 120 h 148"/>
                  <a:gd name="T8" fmla="*/ 45 w 90"/>
                  <a:gd name="T9" fmla="*/ 148 h 148"/>
                  <a:gd name="T10" fmla="*/ 0 w 90"/>
                  <a:gd name="T11" fmla="*/ 120 h 148"/>
                  <a:gd name="T12" fmla="*/ 15 w 90"/>
                  <a:gd name="T13" fmla="*/ 30 h 1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"/>
                  <a:gd name="T22" fmla="*/ 0 h 148"/>
                  <a:gd name="T23" fmla="*/ 90 w 90"/>
                  <a:gd name="T24" fmla="*/ 148 h 1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" h="148">
                    <a:moveTo>
                      <a:pt x="15" y="30"/>
                    </a:moveTo>
                    <a:lnTo>
                      <a:pt x="45" y="0"/>
                    </a:lnTo>
                    <a:lnTo>
                      <a:pt x="75" y="30"/>
                    </a:lnTo>
                    <a:lnTo>
                      <a:pt x="90" y="120"/>
                    </a:lnTo>
                    <a:lnTo>
                      <a:pt x="45" y="148"/>
                    </a:lnTo>
                    <a:lnTo>
                      <a:pt x="0" y="120"/>
                    </a:lnTo>
                    <a:lnTo>
                      <a:pt x="15" y="3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48"/>
              <p:cNvSpPr>
                <a:spLocks/>
              </p:cNvSpPr>
              <p:nvPr/>
            </p:nvSpPr>
            <p:spPr bwMode="auto">
              <a:xfrm>
                <a:off x="3403" y="2035"/>
                <a:ext cx="60" cy="20"/>
              </a:xfrm>
              <a:custGeom>
                <a:avLst/>
                <a:gdLst>
                  <a:gd name="T0" fmla="*/ 180 w 180"/>
                  <a:gd name="T1" fmla="*/ 58 h 58"/>
                  <a:gd name="T2" fmla="*/ 57 w 180"/>
                  <a:gd name="T3" fmla="*/ 49 h 58"/>
                  <a:gd name="T4" fmla="*/ 122 w 180"/>
                  <a:gd name="T5" fmla="*/ 9 h 58"/>
                  <a:gd name="T6" fmla="*/ 0 w 180"/>
                  <a:gd name="T7" fmla="*/ 0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0"/>
                  <a:gd name="T13" fmla="*/ 0 h 58"/>
                  <a:gd name="T14" fmla="*/ 180 w 180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0" h="58">
                    <a:moveTo>
                      <a:pt x="180" y="58"/>
                    </a:moveTo>
                    <a:lnTo>
                      <a:pt x="57" y="49"/>
                    </a:lnTo>
                    <a:lnTo>
                      <a:pt x="122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49"/>
              <p:cNvSpPr>
                <a:spLocks/>
              </p:cNvSpPr>
              <p:nvPr/>
            </p:nvSpPr>
            <p:spPr bwMode="auto">
              <a:xfrm>
                <a:off x="3493" y="2033"/>
                <a:ext cx="69" cy="24"/>
              </a:xfrm>
              <a:custGeom>
                <a:avLst/>
                <a:gdLst>
                  <a:gd name="T0" fmla="*/ 208 w 208"/>
                  <a:gd name="T1" fmla="*/ 6 h 71"/>
                  <a:gd name="T2" fmla="*/ 85 w 208"/>
                  <a:gd name="T3" fmla="*/ 71 h 71"/>
                  <a:gd name="T4" fmla="*/ 122 w 208"/>
                  <a:gd name="T5" fmla="*/ 0 h 71"/>
                  <a:gd name="T6" fmla="*/ 0 w 208"/>
                  <a:gd name="T7" fmla="*/ 64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8"/>
                  <a:gd name="T13" fmla="*/ 0 h 71"/>
                  <a:gd name="T14" fmla="*/ 208 w 208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8" h="71">
                    <a:moveTo>
                      <a:pt x="208" y="6"/>
                    </a:moveTo>
                    <a:lnTo>
                      <a:pt x="85" y="71"/>
                    </a:lnTo>
                    <a:lnTo>
                      <a:pt x="122" y="0"/>
                    </a:lnTo>
                    <a:lnTo>
                      <a:pt x="0" y="6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50"/>
              <p:cNvSpPr>
                <a:spLocks/>
              </p:cNvSpPr>
              <p:nvPr/>
            </p:nvSpPr>
            <p:spPr bwMode="auto">
              <a:xfrm>
                <a:off x="3473" y="1968"/>
                <a:ext cx="20" cy="77"/>
              </a:xfrm>
              <a:custGeom>
                <a:avLst/>
                <a:gdLst>
                  <a:gd name="T0" fmla="*/ 30 w 60"/>
                  <a:gd name="T1" fmla="*/ 232 h 232"/>
                  <a:gd name="T2" fmla="*/ 0 w 60"/>
                  <a:gd name="T3" fmla="*/ 86 h 232"/>
                  <a:gd name="T4" fmla="*/ 60 w 60"/>
                  <a:gd name="T5" fmla="*/ 145 h 232"/>
                  <a:gd name="T6" fmla="*/ 30 w 60"/>
                  <a:gd name="T7" fmla="*/ 0 h 2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232"/>
                  <a:gd name="T14" fmla="*/ 60 w 60"/>
                  <a:gd name="T15" fmla="*/ 232 h 2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232">
                    <a:moveTo>
                      <a:pt x="30" y="232"/>
                    </a:moveTo>
                    <a:lnTo>
                      <a:pt x="0" y="86"/>
                    </a:lnTo>
                    <a:lnTo>
                      <a:pt x="60" y="145"/>
                    </a:lnTo>
                    <a:lnTo>
                      <a:pt x="3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64" name="Line 53"/>
            <p:cNvSpPr>
              <a:spLocks noChangeShapeType="1"/>
            </p:cNvSpPr>
            <p:nvPr/>
          </p:nvSpPr>
          <p:spPr bwMode="auto">
            <a:xfrm flipH="1">
              <a:off x="2858579" y="3740752"/>
              <a:ext cx="1758696" cy="45439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Line 54"/>
            <p:cNvSpPr>
              <a:spLocks noChangeShapeType="1"/>
            </p:cNvSpPr>
            <p:nvPr/>
          </p:nvSpPr>
          <p:spPr bwMode="auto">
            <a:xfrm flipH="1">
              <a:off x="3210318" y="3740752"/>
              <a:ext cx="1406957" cy="1454032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Line 55"/>
            <p:cNvSpPr>
              <a:spLocks noChangeShapeType="1"/>
            </p:cNvSpPr>
            <p:nvPr/>
          </p:nvSpPr>
          <p:spPr bwMode="auto">
            <a:xfrm flipH="1">
              <a:off x="3280666" y="4876714"/>
              <a:ext cx="1406957" cy="999647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56"/>
            <p:cNvSpPr>
              <a:spLocks/>
            </p:cNvSpPr>
            <p:nvPr/>
          </p:nvSpPr>
          <p:spPr bwMode="auto">
            <a:xfrm>
              <a:off x="1467742" y="4607870"/>
              <a:ext cx="1339540" cy="425040"/>
            </a:xfrm>
            <a:custGeom>
              <a:avLst/>
              <a:gdLst>
                <a:gd name="T0" fmla="*/ 0 w 914"/>
                <a:gd name="T1" fmla="*/ 449 h 449"/>
                <a:gd name="T2" fmla="*/ 42 w 914"/>
                <a:gd name="T3" fmla="*/ 391 h 449"/>
                <a:gd name="T4" fmla="*/ 306 w 914"/>
                <a:gd name="T5" fmla="*/ 111 h 449"/>
                <a:gd name="T6" fmla="*/ 375 w 914"/>
                <a:gd name="T7" fmla="*/ 58 h 449"/>
                <a:gd name="T8" fmla="*/ 554 w 914"/>
                <a:gd name="T9" fmla="*/ 0 h 449"/>
                <a:gd name="T10" fmla="*/ 676 w 914"/>
                <a:gd name="T11" fmla="*/ 5 h 449"/>
                <a:gd name="T12" fmla="*/ 713 w 914"/>
                <a:gd name="T13" fmla="*/ 16 h 449"/>
                <a:gd name="T14" fmla="*/ 766 w 914"/>
                <a:gd name="T15" fmla="*/ 26 h 449"/>
                <a:gd name="T16" fmla="*/ 866 w 914"/>
                <a:gd name="T17" fmla="*/ 69 h 449"/>
                <a:gd name="T18" fmla="*/ 893 w 914"/>
                <a:gd name="T19" fmla="*/ 100 h 449"/>
                <a:gd name="T20" fmla="*/ 914 w 914"/>
                <a:gd name="T21" fmla="*/ 132 h 4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14"/>
                <a:gd name="T34" fmla="*/ 0 h 449"/>
                <a:gd name="T35" fmla="*/ 914 w 914"/>
                <a:gd name="T36" fmla="*/ 449 h 4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14" h="449">
                  <a:moveTo>
                    <a:pt x="0" y="449"/>
                  </a:moveTo>
                  <a:cubicBezTo>
                    <a:pt x="7" y="427"/>
                    <a:pt x="24" y="404"/>
                    <a:pt x="42" y="391"/>
                  </a:cubicBezTo>
                  <a:cubicBezTo>
                    <a:pt x="111" y="280"/>
                    <a:pt x="201" y="187"/>
                    <a:pt x="306" y="111"/>
                  </a:cubicBezTo>
                  <a:cubicBezTo>
                    <a:pt x="330" y="94"/>
                    <a:pt x="348" y="68"/>
                    <a:pt x="375" y="58"/>
                  </a:cubicBezTo>
                  <a:cubicBezTo>
                    <a:pt x="436" y="35"/>
                    <a:pt x="491" y="15"/>
                    <a:pt x="554" y="0"/>
                  </a:cubicBezTo>
                  <a:cubicBezTo>
                    <a:pt x="595" y="2"/>
                    <a:pt x="636" y="1"/>
                    <a:pt x="676" y="5"/>
                  </a:cubicBezTo>
                  <a:cubicBezTo>
                    <a:pt x="689" y="6"/>
                    <a:pt x="701" y="12"/>
                    <a:pt x="713" y="16"/>
                  </a:cubicBezTo>
                  <a:cubicBezTo>
                    <a:pt x="730" y="21"/>
                    <a:pt x="766" y="26"/>
                    <a:pt x="766" y="26"/>
                  </a:cubicBezTo>
                  <a:cubicBezTo>
                    <a:pt x="800" y="39"/>
                    <a:pt x="838" y="41"/>
                    <a:pt x="866" y="69"/>
                  </a:cubicBezTo>
                  <a:cubicBezTo>
                    <a:pt x="882" y="85"/>
                    <a:pt x="881" y="82"/>
                    <a:pt x="893" y="100"/>
                  </a:cubicBezTo>
                  <a:cubicBezTo>
                    <a:pt x="900" y="111"/>
                    <a:pt x="914" y="132"/>
                    <a:pt x="914" y="132"/>
                  </a:cubicBezTo>
                </a:path>
              </a:pathLst>
            </a:custGeom>
            <a:noFill/>
            <a:ln w="19050">
              <a:solidFill>
                <a:srgbClr val="FF9900"/>
              </a:solidFill>
              <a:round/>
              <a:headEnd type="triangle" w="med" len="med"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Line 57"/>
            <p:cNvSpPr>
              <a:spLocks noChangeShapeType="1"/>
            </p:cNvSpPr>
            <p:nvPr/>
          </p:nvSpPr>
          <p:spPr bwMode="auto">
            <a:xfrm flipV="1">
              <a:off x="2928926" y="3786190"/>
              <a:ext cx="1547652" cy="408947"/>
            </a:xfrm>
            <a:prstGeom prst="line">
              <a:avLst/>
            </a:prstGeom>
            <a:noFill/>
            <a:ln w="19050">
              <a:solidFill>
                <a:srgbClr val="858FFD"/>
              </a:solidFill>
              <a:round/>
              <a:headEnd type="triangle" w="med" len="med"/>
              <a:tailEnd type="triangl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Line 58"/>
            <p:cNvSpPr>
              <a:spLocks noChangeShapeType="1"/>
            </p:cNvSpPr>
            <p:nvPr/>
          </p:nvSpPr>
          <p:spPr bwMode="auto">
            <a:xfrm flipV="1">
              <a:off x="2928926" y="3877067"/>
              <a:ext cx="1477305" cy="908769"/>
            </a:xfrm>
            <a:prstGeom prst="line">
              <a:avLst/>
            </a:prstGeom>
            <a:noFill/>
            <a:ln w="19050">
              <a:solidFill>
                <a:srgbClr val="858FFD"/>
              </a:solidFill>
              <a:round/>
              <a:headEnd type="triangle" w="med" len="med"/>
              <a:tailEnd type="triangl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Line 59"/>
            <p:cNvSpPr>
              <a:spLocks noChangeShapeType="1"/>
            </p:cNvSpPr>
            <p:nvPr/>
          </p:nvSpPr>
          <p:spPr bwMode="auto">
            <a:xfrm>
              <a:off x="2928926" y="4785837"/>
              <a:ext cx="1688348" cy="90877"/>
            </a:xfrm>
            <a:prstGeom prst="line">
              <a:avLst/>
            </a:prstGeom>
            <a:noFill/>
            <a:ln w="19050">
              <a:solidFill>
                <a:srgbClr val="858FFD"/>
              </a:solidFill>
              <a:round/>
              <a:headEnd type="triangle" w="med" len="med"/>
              <a:tailEnd type="triangl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Line 60"/>
            <p:cNvSpPr>
              <a:spLocks noChangeShapeType="1"/>
            </p:cNvSpPr>
            <p:nvPr/>
          </p:nvSpPr>
          <p:spPr bwMode="auto">
            <a:xfrm>
              <a:off x="4687623" y="3786190"/>
              <a:ext cx="1125565" cy="908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Line 61"/>
            <p:cNvSpPr>
              <a:spLocks noChangeShapeType="1"/>
            </p:cNvSpPr>
            <p:nvPr/>
          </p:nvSpPr>
          <p:spPr bwMode="auto">
            <a:xfrm flipV="1">
              <a:off x="4757971" y="4785837"/>
              <a:ext cx="914522" cy="908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62"/>
            <p:cNvSpPr>
              <a:spLocks/>
            </p:cNvSpPr>
            <p:nvPr/>
          </p:nvSpPr>
          <p:spPr bwMode="auto">
            <a:xfrm>
              <a:off x="984101" y="4147805"/>
              <a:ext cx="212509" cy="385281"/>
            </a:xfrm>
            <a:custGeom>
              <a:avLst/>
              <a:gdLst>
                <a:gd name="T0" fmla="*/ 145 w 145"/>
                <a:gd name="T1" fmla="*/ 407 h 407"/>
                <a:gd name="T2" fmla="*/ 129 w 145"/>
                <a:gd name="T3" fmla="*/ 386 h 407"/>
                <a:gd name="T4" fmla="*/ 108 w 145"/>
                <a:gd name="T5" fmla="*/ 370 h 407"/>
                <a:gd name="T6" fmla="*/ 102 w 145"/>
                <a:gd name="T7" fmla="*/ 354 h 407"/>
                <a:gd name="T8" fmla="*/ 86 w 145"/>
                <a:gd name="T9" fmla="*/ 338 h 407"/>
                <a:gd name="T10" fmla="*/ 49 w 145"/>
                <a:gd name="T11" fmla="*/ 264 h 407"/>
                <a:gd name="T12" fmla="*/ 7 w 145"/>
                <a:gd name="T13" fmla="*/ 127 h 407"/>
                <a:gd name="T14" fmla="*/ 34 w 145"/>
                <a:gd name="T15" fmla="*/ 0 h 4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407"/>
                <a:gd name="T26" fmla="*/ 145 w 145"/>
                <a:gd name="T27" fmla="*/ 407 h 4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407">
                  <a:moveTo>
                    <a:pt x="145" y="407"/>
                  </a:moveTo>
                  <a:cubicBezTo>
                    <a:pt x="140" y="400"/>
                    <a:pt x="135" y="392"/>
                    <a:pt x="129" y="386"/>
                  </a:cubicBezTo>
                  <a:cubicBezTo>
                    <a:pt x="123" y="380"/>
                    <a:pt x="114" y="377"/>
                    <a:pt x="108" y="370"/>
                  </a:cubicBezTo>
                  <a:cubicBezTo>
                    <a:pt x="104" y="366"/>
                    <a:pt x="105" y="359"/>
                    <a:pt x="102" y="354"/>
                  </a:cubicBezTo>
                  <a:cubicBezTo>
                    <a:pt x="98" y="348"/>
                    <a:pt x="91" y="343"/>
                    <a:pt x="86" y="338"/>
                  </a:cubicBezTo>
                  <a:cubicBezTo>
                    <a:pt x="75" y="315"/>
                    <a:pt x="64" y="285"/>
                    <a:pt x="49" y="264"/>
                  </a:cubicBezTo>
                  <a:cubicBezTo>
                    <a:pt x="38" y="218"/>
                    <a:pt x="16" y="175"/>
                    <a:pt x="7" y="127"/>
                  </a:cubicBezTo>
                  <a:cubicBezTo>
                    <a:pt x="9" y="94"/>
                    <a:pt x="0" y="28"/>
                    <a:pt x="34" y="0"/>
                  </a:cubicBezTo>
                </a:path>
              </a:pathLst>
            </a:cu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63"/>
            <p:cNvSpPr>
              <a:spLocks/>
            </p:cNvSpPr>
            <p:nvPr/>
          </p:nvSpPr>
          <p:spPr bwMode="auto">
            <a:xfrm>
              <a:off x="994360" y="4653308"/>
              <a:ext cx="247683" cy="489411"/>
            </a:xfrm>
            <a:custGeom>
              <a:avLst/>
              <a:gdLst>
                <a:gd name="T0" fmla="*/ 169 w 169"/>
                <a:gd name="T1" fmla="*/ 517 h 517"/>
                <a:gd name="T2" fmla="*/ 53 w 169"/>
                <a:gd name="T3" fmla="*/ 380 h 517"/>
                <a:gd name="T4" fmla="*/ 21 w 169"/>
                <a:gd name="T5" fmla="*/ 317 h 517"/>
                <a:gd name="T6" fmla="*/ 11 w 169"/>
                <a:gd name="T7" fmla="*/ 264 h 517"/>
                <a:gd name="T8" fmla="*/ 0 w 169"/>
                <a:gd name="T9" fmla="*/ 227 h 517"/>
                <a:gd name="T10" fmla="*/ 58 w 169"/>
                <a:gd name="T11" fmla="*/ 74 h 517"/>
                <a:gd name="T12" fmla="*/ 122 w 169"/>
                <a:gd name="T13" fmla="*/ 21 h 517"/>
                <a:gd name="T14" fmla="*/ 153 w 169"/>
                <a:gd name="T15" fmla="*/ 0 h 5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517"/>
                <a:gd name="T26" fmla="*/ 169 w 169"/>
                <a:gd name="T27" fmla="*/ 517 h 5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517">
                  <a:moveTo>
                    <a:pt x="169" y="517"/>
                  </a:moveTo>
                  <a:cubicBezTo>
                    <a:pt x="138" y="471"/>
                    <a:pt x="92" y="419"/>
                    <a:pt x="53" y="380"/>
                  </a:cubicBezTo>
                  <a:cubicBezTo>
                    <a:pt x="45" y="356"/>
                    <a:pt x="37" y="337"/>
                    <a:pt x="21" y="317"/>
                  </a:cubicBezTo>
                  <a:cubicBezTo>
                    <a:pt x="17" y="293"/>
                    <a:pt x="17" y="286"/>
                    <a:pt x="11" y="264"/>
                  </a:cubicBezTo>
                  <a:cubicBezTo>
                    <a:pt x="8" y="252"/>
                    <a:pt x="0" y="227"/>
                    <a:pt x="0" y="227"/>
                  </a:cubicBezTo>
                  <a:cubicBezTo>
                    <a:pt x="8" y="155"/>
                    <a:pt x="19" y="133"/>
                    <a:pt x="58" y="74"/>
                  </a:cubicBezTo>
                  <a:cubicBezTo>
                    <a:pt x="67" y="60"/>
                    <a:pt x="110" y="29"/>
                    <a:pt x="122" y="21"/>
                  </a:cubicBezTo>
                  <a:cubicBezTo>
                    <a:pt x="132" y="14"/>
                    <a:pt x="153" y="0"/>
                    <a:pt x="153" y="0"/>
                  </a:cubicBezTo>
                </a:path>
              </a:pathLst>
            </a:cu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Text Box 64"/>
            <p:cNvSpPr txBox="1">
              <a:spLocks noChangeArrowheads="1"/>
            </p:cNvSpPr>
            <p:nvPr/>
          </p:nvSpPr>
          <p:spPr bwMode="auto">
            <a:xfrm>
              <a:off x="4375578" y="5370857"/>
              <a:ext cx="948850" cy="258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it-IT" sz="1400" b="1" dirty="0"/>
                <a:t>BTS</a:t>
              </a:r>
            </a:p>
          </p:txBody>
        </p:sp>
        <p:sp>
          <p:nvSpPr>
            <p:cNvPr id="76" name="Text Box 65"/>
            <p:cNvSpPr txBox="1">
              <a:spLocks noChangeArrowheads="1"/>
            </p:cNvSpPr>
            <p:nvPr/>
          </p:nvSpPr>
          <p:spPr bwMode="auto">
            <a:xfrm>
              <a:off x="4297902" y="4317253"/>
              <a:ext cx="948850" cy="258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it-IT" sz="1400" b="1" dirty="0"/>
                <a:t>BTS</a:t>
              </a:r>
            </a:p>
          </p:txBody>
        </p:sp>
        <p:sp>
          <p:nvSpPr>
            <p:cNvPr id="77" name="Line 66"/>
            <p:cNvSpPr>
              <a:spLocks noChangeShapeType="1"/>
            </p:cNvSpPr>
            <p:nvPr/>
          </p:nvSpPr>
          <p:spPr bwMode="auto">
            <a:xfrm>
              <a:off x="2999275" y="4694960"/>
              <a:ext cx="1688348" cy="13631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/>
            </p:cNvSpPr>
            <p:nvPr/>
          </p:nvSpPr>
          <p:spPr bwMode="auto">
            <a:xfrm>
              <a:off x="1422310" y="3831629"/>
              <a:ext cx="1540324" cy="311443"/>
            </a:xfrm>
            <a:custGeom>
              <a:avLst/>
              <a:gdLst>
                <a:gd name="T0" fmla="*/ 0 w 1051"/>
                <a:gd name="T1" fmla="*/ 123 h 329"/>
                <a:gd name="T2" fmla="*/ 37 w 1051"/>
                <a:gd name="T3" fmla="*/ 102 h 329"/>
                <a:gd name="T4" fmla="*/ 53 w 1051"/>
                <a:gd name="T5" fmla="*/ 86 h 329"/>
                <a:gd name="T6" fmla="*/ 90 w 1051"/>
                <a:gd name="T7" fmla="*/ 75 h 329"/>
                <a:gd name="T8" fmla="*/ 243 w 1051"/>
                <a:gd name="T9" fmla="*/ 28 h 329"/>
                <a:gd name="T10" fmla="*/ 597 w 1051"/>
                <a:gd name="T11" fmla="*/ 38 h 329"/>
                <a:gd name="T12" fmla="*/ 798 w 1051"/>
                <a:gd name="T13" fmla="*/ 107 h 329"/>
                <a:gd name="T14" fmla="*/ 845 w 1051"/>
                <a:gd name="T15" fmla="*/ 139 h 329"/>
                <a:gd name="T16" fmla="*/ 861 w 1051"/>
                <a:gd name="T17" fmla="*/ 149 h 329"/>
                <a:gd name="T18" fmla="*/ 888 w 1051"/>
                <a:gd name="T19" fmla="*/ 170 h 329"/>
                <a:gd name="T20" fmla="*/ 898 w 1051"/>
                <a:gd name="T21" fmla="*/ 186 h 329"/>
                <a:gd name="T22" fmla="*/ 946 w 1051"/>
                <a:gd name="T23" fmla="*/ 229 h 329"/>
                <a:gd name="T24" fmla="*/ 998 w 1051"/>
                <a:gd name="T25" fmla="*/ 271 h 329"/>
                <a:gd name="T26" fmla="*/ 1041 w 1051"/>
                <a:gd name="T27" fmla="*/ 313 h 329"/>
                <a:gd name="T28" fmla="*/ 1051 w 1051"/>
                <a:gd name="T29" fmla="*/ 329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51"/>
                <a:gd name="T46" fmla="*/ 0 h 329"/>
                <a:gd name="T47" fmla="*/ 1051 w 1051"/>
                <a:gd name="T48" fmla="*/ 329 h 3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51" h="329">
                  <a:moveTo>
                    <a:pt x="0" y="123"/>
                  </a:moveTo>
                  <a:cubicBezTo>
                    <a:pt x="12" y="115"/>
                    <a:pt x="25" y="110"/>
                    <a:pt x="37" y="102"/>
                  </a:cubicBezTo>
                  <a:cubicBezTo>
                    <a:pt x="43" y="98"/>
                    <a:pt x="46" y="90"/>
                    <a:pt x="53" y="86"/>
                  </a:cubicBezTo>
                  <a:cubicBezTo>
                    <a:pt x="64" y="80"/>
                    <a:pt x="78" y="80"/>
                    <a:pt x="90" y="75"/>
                  </a:cubicBezTo>
                  <a:cubicBezTo>
                    <a:pt x="124" y="39"/>
                    <a:pt x="196" y="33"/>
                    <a:pt x="243" y="28"/>
                  </a:cubicBezTo>
                  <a:cubicBezTo>
                    <a:pt x="343" y="0"/>
                    <a:pt x="490" y="30"/>
                    <a:pt x="597" y="38"/>
                  </a:cubicBezTo>
                  <a:cubicBezTo>
                    <a:pt x="646" y="52"/>
                    <a:pt x="761" y="82"/>
                    <a:pt x="798" y="107"/>
                  </a:cubicBezTo>
                  <a:cubicBezTo>
                    <a:pt x="814" y="118"/>
                    <a:pt x="829" y="129"/>
                    <a:pt x="845" y="139"/>
                  </a:cubicBezTo>
                  <a:cubicBezTo>
                    <a:pt x="850" y="142"/>
                    <a:pt x="861" y="149"/>
                    <a:pt x="861" y="149"/>
                  </a:cubicBezTo>
                  <a:cubicBezTo>
                    <a:pt x="895" y="198"/>
                    <a:pt x="849" y="138"/>
                    <a:pt x="888" y="170"/>
                  </a:cubicBezTo>
                  <a:cubicBezTo>
                    <a:pt x="893" y="174"/>
                    <a:pt x="894" y="181"/>
                    <a:pt x="898" y="186"/>
                  </a:cubicBezTo>
                  <a:cubicBezTo>
                    <a:pt x="913" y="201"/>
                    <a:pt x="929" y="217"/>
                    <a:pt x="946" y="229"/>
                  </a:cubicBezTo>
                  <a:cubicBezTo>
                    <a:pt x="963" y="241"/>
                    <a:pt x="983" y="256"/>
                    <a:pt x="998" y="271"/>
                  </a:cubicBezTo>
                  <a:cubicBezTo>
                    <a:pt x="1012" y="285"/>
                    <a:pt x="1028" y="298"/>
                    <a:pt x="1041" y="313"/>
                  </a:cubicBezTo>
                  <a:cubicBezTo>
                    <a:pt x="1045" y="318"/>
                    <a:pt x="1051" y="329"/>
                    <a:pt x="1051" y="329"/>
                  </a:cubicBezTo>
                </a:path>
              </a:pathLst>
            </a:cu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1546884" y="4240575"/>
              <a:ext cx="1297039" cy="249911"/>
            </a:xfrm>
            <a:custGeom>
              <a:avLst/>
              <a:gdLst>
                <a:gd name="T0" fmla="*/ 0 w 885"/>
                <a:gd name="T1" fmla="*/ 264 h 264"/>
                <a:gd name="T2" fmla="*/ 111 w 885"/>
                <a:gd name="T3" fmla="*/ 164 h 264"/>
                <a:gd name="T4" fmla="*/ 164 w 885"/>
                <a:gd name="T5" fmla="*/ 132 h 264"/>
                <a:gd name="T6" fmla="*/ 360 w 885"/>
                <a:gd name="T7" fmla="*/ 37 h 264"/>
                <a:gd name="T8" fmla="*/ 582 w 885"/>
                <a:gd name="T9" fmla="*/ 0 h 264"/>
                <a:gd name="T10" fmla="*/ 878 w 885"/>
                <a:gd name="T11" fmla="*/ 5 h 264"/>
                <a:gd name="T12" fmla="*/ 857 w 885"/>
                <a:gd name="T13" fmla="*/ 0 h 2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5"/>
                <a:gd name="T22" fmla="*/ 0 h 264"/>
                <a:gd name="T23" fmla="*/ 885 w 885"/>
                <a:gd name="T24" fmla="*/ 264 h 2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5" h="264">
                  <a:moveTo>
                    <a:pt x="0" y="264"/>
                  </a:moveTo>
                  <a:cubicBezTo>
                    <a:pt x="40" y="239"/>
                    <a:pt x="75" y="196"/>
                    <a:pt x="111" y="164"/>
                  </a:cubicBezTo>
                  <a:cubicBezTo>
                    <a:pt x="127" y="150"/>
                    <a:pt x="147" y="145"/>
                    <a:pt x="164" y="132"/>
                  </a:cubicBezTo>
                  <a:cubicBezTo>
                    <a:pt x="221" y="89"/>
                    <a:pt x="288" y="47"/>
                    <a:pt x="360" y="37"/>
                  </a:cubicBezTo>
                  <a:cubicBezTo>
                    <a:pt x="432" y="7"/>
                    <a:pt x="505" y="4"/>
                    <a:pt x="582" y="0"/>
                  </a:cubicBezTo>
                  <a:cubicBezTo>
                    <a:pt x="681" y="2"/>
                    <a:pt x="779" y="5"/>
                    <a:pt x="878" y="5"/>
                  </a:cubicBezTo>
                  <a:cubicBezTo>
                    <a:pt x="885" y="5"/>
                    <a:pt x="864" y="0"/>
                    <a:pt x="857" y="0"/>
                  </a:cubicBezTo>
                </a:path>
              </a:pathLst>
            </a:cu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 rot="3496993">
              <a:off x="2774280" y="4276851"/>
              <a:ext cx="454385" cy="482176"/>
            </a:xfrm>
            <a:custGeom>
              <a:avLst/>
              <a:gdLst>
                <a:gd name="T0" fmla="*/ 0 w 1051"/>
                <a:gd name="T1" fmla="*/ 123 h 329"/>
                <a:gd name="T2" fmla="*/ 37 w 1051"/>
                <a:gd name="T3" fmla="*/ 102 h 329"/>
                <a:gd name="T4" fmla="*/ 53 w 1051"/>
                <a:gd name="T5" fmla="*/ 86 h 329"/>
                <a:gd name="T6" fmla="*/ 90 w 1051"/>
                <a:gd name="T7" fmla="*/ 75 h 329"/>
                <a:gd name="T8" fmla="*/ 243 w 1051"/>
                <a:gd name="T9" fmla="*/ 28 h 329"/>
                <a:gd name="T10" fmla="*/ 597 w 1051"/>
                <a:gd name="T11" fmla="*/ 38 h 329"/>
                <a:gd name="T12" fmla="*/ 798 w 1051"/>
                <a:gd name="T13" fmla="*/ 107 h 329"/>
                <a:gd name="T14" fmla="*/ 845 w 1051"/>
                <a:gd name="T15" fmla="*/ 139 h 329"/>
                <a:gd name="T16" fmla="*/ 861 w 1051"/>
                <a:gd name="T17" fmla="*/ 149 h 329"/>
                <a:gd name="T18" fmla="*/ 888 w 1051"/>
                <a:gd name="T19" fmla="*/ 170 h 329"/>
                <a:gd name="T20" fmla="*/ 898 w 1051"/>
                <a:gd name="T21" fmla="*/ 186 h 329"/>
                <a:gd name="T22" fmla="*/ 946 w 1051"/>
                <a:gd name="T23" fmla="*/ 229 h 329"/>
                <a:gd name="T24" fmla="*/ 998 w 1051"/>
                <a:gd name="T25" fmla="*/ 271 h 329"/>
                <a:gd name="T26" fmla="*/ 1041 w 1051"/>
                <a:gd name="T27" fmla="*/ 313 h 329"/>
                <a:gd name="T28" fmla="*/ 1051 w 1051"/>
                <a:gd name="T29" fmla="*/ 329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51"/>
                <a:gd name="T46" fmla="*/ 0 h 329"/>
                <a:gd name="T47" fmla="*/ 1051 w 1051"/>
                <a:gd name="T48" fmla="*/ 329 h 3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51" h="329">
                  <a:moveTo>
                    <a:pt x="0" y="123"/>
                  </a:moveTo>
                  <a:cubicBezTo>
                    <a:pt x="12" y="115"/>
                    <a:pt x="25" y="110"/>
                    <a:pt x="37" y="102"/>
                  </a:cubicBezTo>
                  <a:cubicBezTo>
                    <a:pt x="43" y="98"/>
                    <a:pt x="46" y="90"/>
                    <a:pt x="53" y="86"/>
                  </a:cubicBezTo>
                  <a:cubicBezTo>
                    <a:pt x="64" y="80"/>
                    <a:pt x="78" y="80"/>
                    <a:pt x="90" y="75"/>
                  </a:cubicBezTo>
                  <a:cubicBezTo>
                    <a:pt x="124" y="39"/>
                    <a:pt x="196" y="33"/>
                    <a:pt x="243" y="28"/>
                  </a:cubicBezTo>
                  <a:cubicBezTo>
                    <a:pt x="343" y="0"/>
                    <a:pt x="490" y="30"/>
                    <a:pt x="597" y="38"/>
                  </a:cubicBezTo>
                  <a:cubicBezTo>
                    <a:pt x="646" y="52"/>
                    <a:pt x="761" y="82"/>
                    <a:pt x="798" y="107"/>
                  </a:cubicBezTo>
                  <a:cubicBezTo>
                    <a:pt x="814" y="118"/>
                    <a:pt x="829" y="129"/>
                    <a:pt x="845" y="139"/>
                  </a:cubicBezTo>
                  <a:cubicBezTo>
                    <a:pt x="850" y="142"/>
                    <a:pt x="861" y="149"/>
                    <a:pt x="861" y="149"/>
                  </a:cubicBezTo>
                  <a:cubicBezTo>
                    <a:pt x="895" y="198"/>
                    <a:pt x="849" y="138"/>
                    <a:pt x="888" y="170"/>
                  </a:cubicBezTo>
                  <a:cubicBezTo>
                    <a:pt x="893" y="174"/>
                    <a:pt x="894" y="181"/>
                    <a:pt x="898" y="186"/>
                  </a:cubicBezTo>
                  <a:cubicBezTo>
                    <a:pt x="913" y="201"/>
                    <a:pt x="929" y="217"/>
                    <a:pt x="946" y="229"/>
                  </a:cubicBezTo>
                  <a:cubicBezTo>
                    <a:pt x="963" y="241"/>
                    <a:pt x="983" y="256"/>
                    <a:pt x="998" y="271"/>
                  </a:cubicBezTo>
                  <a:cubicBezTo>
                    <a:pt x="1012" y="285"/>
                    <a:pt x="1028" y="298"/>
                    <a:pt x="1041" y="313"/>
                  </a:cubicBezTo>
                  <a:cubicBezTo>
                    <a:pt x="1045" y="318"/>
                    <a:pt x="1051" y="329"/>
                    <a:pt x="1051" y="329"/>
                  </a:cubicBezTo>
                </a:path>
              </a:pathLst>
            </a:cu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Rectangle 75"/>
            <p:cNvSpPr>
              <a:spLocks noChangeArrowheads="1"/>
            </p:cNvSpPr>
            <p:nvPr/>
          </p:nvSpPr>
          <p:spPr bwMode="auto">
            <a:xfrm>
              <a:off x="5528791" y="5801070"/>
              <a:ext cx="2099044" cy="343628"/>
            </a:xfrm>
            <a:prstGeom prst="rect">
              <a:avLst/>
            </a:prstGeom>
            <a:solidFill>
              <a:srgbClr val="DDDDDD"/>
            </a:solidFill>
            <a:ln w="9525"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pPr algn="ctr"/>
              <a:r>
                <a:rPr lang="it-IT" sz="1600" b="1" dirty="0">
                  <a:latin typeface="Arial" charset="0"/>
                </a:rPr>
                <a:t>Control </a:t>
              </a:r>
            </a:p>
            <a:p>
              <a:pPr algn="ctr"/>
              <a:r>
                <a:rPr lang="it-IT" sz="1600" b="1" dirty="0">
                  <a:latin typeface="Arial" charset="0"/>
                </a:rPr>
                <a:t>Centre</a:t>
              </a:r>
            </a:p>
          </p:txBody>
        </p:sp>
        <p:sp>
          <p:nvSpPr>
            <p:cNvPr id="82" name="AutoShape 76"/>
            <p:cNvSpPr>
              <a:spLocks noChangeArrowheads="1"/>
            </p:cNvSpPr>
            <p:nvPr/>
          </p:nvSpPr>
          <p:spPr bwMode="auto">
            <a:xfrm rot="5400000">
              <a:off x="6278676" y="4486122"/>
              <a:ext cx="1545856" cy="797276"/>
            </a:xfrm>
            <a:custGeom>
              <a:avLst/>
              <a:gdLst>
                <a:gd name="T0" fmla="*/ 1815392 w 21600"/>
                <a:gd name="T1" fmla="*/ 0 h 21600"/>
                <a:gd name="T2" fmla="*/ 1815392 w 21600"/>
                <a:gd name="T3" fmla="*/ 486095 h 21600"/>
                <a:gd name="T4" fmla="*/ 388498 w 21600"/>
                <a:gd name="T5" fmla="*/ 863600 h 21600"/>
                <a:gd name="T6" fmla="*/ 2592388 w 21600"/>
                <a:gd name="T7" fmla="*/ 2430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ln>
              <a:headEnd/>
              <a:tailEnd/>
            </a:ln>
            <a:effectLst>
              <a:outerShdw blurRad="50800" dist="38100" dir="2700000" algn="t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Text Box 52"/>
            <p:cNvSpPr txBox="1">
              <a:spLocks noChangeArrowheads="1"/>
            </p:cNvSpPr>
            <p:nvPr/>
          </p:nvSpPr>
          <p:spPr bwMode="auto">
            <a:xfrm rot="16200000">
              <a:off x="5506022" y="4349158"/>
              <a:ext cx="1360268" cy="567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2000" b="1" dirty="0">
                  <a:solidFill>
                    <a:schemeClr val="bg1"/>
                  </a:solidFill>
                </a:rPr>
                <a:t>Infrastructured Network</a:t>
              </a:r>
            </a:p>
          </p:txBody>
        </p:sp>
        <p:sp>
          <p:nvSpPr>
            <p:cNvPr id="84" name="Text Box 64"/>
            <p:cNvSpPr txBox="1">
              <a:spLocks noChangeArrowheads="1"/>
            </p:cNvSpPr>
            <p:nvPr/>
          </p:nvSpPr>
          <p:spPr bwMode="auto">
            <a:xfrm>
              <a:off x="1114661" y="5258208"/>
              <a:ext cx="1198846" cy="21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it-IT" b="1" dirty="0"/>
                <a:t>OBUs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ttangolo 174"/>
          <p:cNvSpPr/>
          <p:nvPr/>
        </p:nvSpPr>
        <p:spPr>
          <a:xfrm>
            <a:off x="214282" y="1142984"/>
            <a:ext cx="8715436" cy="5500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2677DA"/>
              </a:solidFill>
            </a:endParaRPr>
          </a:p>
        </p:txBody>
      </p:sp>
      <p:sp>
        <p:nvSpPr>
          <p:cNvPr id="122" name="AutoShape 72"/>
          <p:cNvSpPr>
            <a:spLocks noChangeArrowheads="1"/>
          </p:cNvSpPr>
          <p:nvPr/>
        </p:nvSpPr>
        <p:spPr bwMode="auto">
          <a:xfrm>
            <a:off x="4036529" y="1511742"/>
            <a:ext cx="2808514" cy="326571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it-IT" sz="1500" b="1" dirty="0"/>
          </a:p>
        </p:txBody>
      </p:sp>
      <p:sp>
        <p:nvSpPr>
          <p:cNvPr id="123" name="Rettangolo 11"/>
          <p:cNvSpPr>
            <a:spLocks noChangeArrowheads="1"/>
          </p:cNvSpPr>
          <p:nvPr/>
        </p:nvSpPr>
        <p:spPr bwMode="auto">
          <a:xfrm>
            <a:off x="770815" y="5626542"/>
            <a:ext cx="718457" cy="32657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500" b="1" dirty="0">
                <a:solidFill>
                  <a:srgbClr val="0B0A25"/>
                </a:solidFill>
              </a:rPr>
              <a:t>OBU</a:t>
            </a:r>
          </a:p>
        </p:txBody>
      </p:sp>
      <p:sp>
        <p:nvSpPr>
          <p:cNvPr id="124" name="Rettangolo 12"/>
          <p:cNvSpPr>
            <a:spLocks noChangeArrowheads="1"/>
          </p:cNvSpPr>
          <p:nvPr/>
        </p:nvSpPr>
        <p:spPr bwMode="auto">
          <a:xfrm>
            <a:off x="2273044" y="5561227"/>
            <a:ext cx="718457" cy="32657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500" b="1" dirty="0">
                <a:solidFill>
                  <a:srgbClr val="0B0A25"/>
                </a:solidFill>
              </a:rPr>
              <a:t>OBU</a:t>
            </a:r>
          </a:p>
        </p:txBody>
      </p:sp>
      <p:sp>
        <p:nvSpPr>
          <p:cNvPr id="125" name="Rettangolo 13"/>
          <p:cNvSpPr>
            <a:spLocks noChangeArrowheads="1"/>
          </p:cNvSpPr>
          <p:nvPr/>
        </p:nvSpPr>
        <p:spPr bwMode="auto">
          <a:xfrm>
            <a:off x="5995958" y="5757170"/>
            <a:ext cx="718457" cy="32657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500" b="1" dirty="0">
                <a:solidFill>
                  <a:srgbClr val="0B0A25"/>
                </a:solidFill>
              </a:rPr>
              <a:t>OBU</a:t>
            </a:r>
          </a:p>
        </p:txBody>
      </p:sp>
      <p:sp>
        <p:nvSpPr>
          <p:cNvPr id="126" name="Rettangolo 14"/>
          <p:cNvSpPr>
            <a:spLocks noChangeArrowheads="1"/>
          </p:cNvSpPr>
          <p:nvPr/>
        </p:nvSpPr>
        <p:spPr bwMode="auto">
          <a:xfrm>
            <a:off x="7498187" y="5953113"/>
            <a:ext cx="718457" cy="32657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500" b="1" dirty="0">
                <a:solidFill>
                  <a:srgbClr val="0B0A25"/>
                </a:solidFill>
              </a:rPr>
              <a:t>OBU</a:t>
            </a:r>
          </a:p>
        </p:txBody>
      </p:sp>
      <p:sp>
        <p:nvSpPr>
          <p:cNvPr id="127" name="Rettangolo arrotondato 15"/>
          <p:cNvSpPr>
            <a:spLocks noChangeArrowheads="1"/>
          </p:cNvSpPr>
          <p:nvPr/>
        </p:nvSpPr>
        <p:spPr bwMode="auto">
          <a:xfrm>
            <a:off x="542215" y="4058999"/>
            <a:ext cx="2939143" cy="3918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500" b="1" dirty="0">
                <a:solidFill>
                  <a:srgbClr val="0B0A25"/>
                </a:solidFill>
              </a:rPr>
              <a:t>Communication Manager</a:t>
            </a:r>
          </a:p>
        </p:txBody>
      </p:sp>
      <p:sp>
        <p:nvSpPr>
          <p:cNvPr id="128" name="Rettangolo arrotondato 18"/>
          <p:cNvSpPr>
            <a:spLocks noChangeArrowheads="1"/>
          </p:cNvSpPr>
          <p:nvPr/>
        </p:nvSpPr>
        <p:spPr bwMode="auto">
          <a:xfrm>
            <a:off x="4167159" y="1642370"/>
            <a:ext cx="1110343" cy="5878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500" b="1" dirty="0">
                <a:solidFill>
                  <a:srgbClr val="0B0A25"/>
                </a:solidFill>
              </a:rPr>
              <a:t>EOI Ontology</a:t>
            </a:r>
          </a:p>
        </p:txBody>
      </p:sp>
      <p:sp>
        <p:nvSpPr>
          <p:cNvPr id="129" name="Freccia bidirezionale verticale 25"/>
          <p:cNvSpPr>
            <a:spLocks noChangeArrowheads="1"/>
          </p:cNvSpPr>
          <p:nvPr/>
        </p:nvSpPr>
        <p:spPr bwMode="auto">
          <a:xfrm>
            <a:off x="1130044" y="4450884"/>
            <a:ext cx="195943" cy="391886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1500" b="1" dirty="0"/>
          </a:p>
        </p:txBody>
      </p:sp>
      <p:sp>
        <p:nvSpPr>
          <p:cNvPr id="130" name="Freccia bidirezionale orizzontale 33"/>
          <p:cNvSpPr>
            <a:spLocks noChangeArrowheads="1"/>
          </p:cNvSpPr>
          <p:nvPr/>
        </p:nvSpPr>
        <p:spPr bwMode="auto">
          <a:xfrm rot="12052685">
            <a:off x="6726662" y="5883717"/>
            <a:ext cx="747032" cy="204107"/>
          </a:xfrm>
          <a:prstGeom prst="leftRightArrow">
            <a:avLst>
              <a:gd name="adj1" fmla="val 50000"/>
              <a:gd name="adj2" fmla="val 50105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it-IT" sz="1500" b="1" dirty="0"/>
          </a:p>
        </p:txBody>
      </p:sp>
      <p:sp>
        <p:nvSpPr>
          <p:cNvPr id="131" name="Freccia bidirezionale orizzontale 35"/>
          <p:cNvSpPr>
            <a:spLocks noChangeArrowheads="1"/>
          </p:cNvSpPr>
          <p:nvPr/>
        </p:nvSpPr>
        <p:spPr bwMode="auto">
          <a:xfrm>
            <a:off x="3644644" y="2883342"/>
            <a:ext cx="391886" cy="261257"/>
          </a:xfrm>
          <a:prstGeom prst="left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it-IT" sz="1500" b="1" dirty="0"/>
          </a:p>
        </p:txBody>
      </p:sp>
      <p:sp>
        <p:nvSpPr>
          <p:cNvPr id="132" name="Freccia bidirezionale verticale 44"/>
          <p:cNvSpPr>
            <a:spLocks noChangeArrowheads="1"/>
          </p:cNvSpPr>
          <p:nvPr/>
        </p:nvSpPr>
        <p:spPr bwMode="auto">
          <a:xfrm>
            <a:off x="1881158" y="3732427"/>
            <a:ext cx="195943" cy="283029"/>
          </a:xfrm>
          <a:prstGeom prst="upDownArrow">
            <a:avLst>
              <a:gd name="adj1" fmla="val 50000"/>
              <a:gd name="adj2" fmla="val 29544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1500" b="1" dirty="0"/>
          </a:p>
        </p:txBody>
      </p:sp>
      <p:sp>
        <p:nvSpPr>
          <p:cNvPr id="133" name="Rettangolo arrotondato 132"/>
          <p:cNvSpPr/>
          <p:nvPr/>
        </p:nvSpPr>
        <p:spPr bwMode="auto">
          <a:xfrm>
            <a:off x="7040987" y="1577056"/>
            <a:ext cx="1175657" cy="849086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500" b="1" dirty="0">
                <a:solidFill>
                  <a:schemeClr val="dk1"/>
                </a:solidFill>
              </a:rPr>
              <a:t>Recom-mender System</a:t>
            </a:r>
          </a:p>
        </p:txBody>
      </p:sp>
      <p:sp>
        <p:nvSpPr>
          <p:cNvPr id="134" name="Rettangolo arrotondato 17"/>
          <p:cNvSpPr>
            <a:spLocks noChangeArrowheads="1"/>
          </p:cNvSpPr>
          <p:nvPr/>
        </p:nvSpPr>
        <p:spPr bwMode="auto">
          <a:xfrm>
            <a:off x="5408131" y="1642370"/>
            <a:ext cx="1240971" cy="5878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500" b="1" dirty="0">
                <a:solidFill>
                  <a:srgbClr val="0B0A25"/>
                </a:solidFill>
              </a:rPr>
              <a:t>POI Ontology</a:t>
            </a:r>
          </a:p>
        </p:txBody>
      </p:sp>
      <p:cxnSp>
        <p:nvCxnSpPr>
          <p:cNvPr id="135" name="Connettore 7 56"/>
          <p:cNvCxnSpPr>
            <a:cxnSpLocks noChangeShapeType="1"/>
          </p:cNvCxnSpPr>
          <p:nvPr/>
        </p:nvCxnSpPr>
        <p:spPr bwMode="auto">
          <a:xfrm>
            <a:off x="574872" y="4908084"/>
            <a:ext cx="7511143" cy="39188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136" name="Freccia sinistra 65"/>
          <p:cNvSpPr>
            <a:spLocks noChangeArrowheads="1"/>
          </p:cNvSpPr>
          <p:nvPr/>
        </p:nvSpPr>
        <p:spPr bwMode="auto">
          <a:xfrm rot="5400000">
            <a:off x="4913509" y="4880190"/>
            <a:ext cx="401411" cy="195943"/>
          </a:xfrm>
          <a:prstGeom prst="leftArrow">
            <a:avLst>
              <a:gd name="adj1" fmla="val 50000"/>
              <a:gd name="adj2" fmla="val 49963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it-IT" sz="1500" b="1" dirty="0"/>
          </a:p>
        </p:txBody>
      </p:sp>
      <p:sp>
        <p:nvSpPr>
          <p:cNvPr id="137" name="Freccia sinistra 66"/>
          <p:cNvSpPr>
            <a:spLocks noChangeArrowheads="1"/>
          </p:cNvSpPr>
          <p:nvPr/>
        </p:nvSpPr>
        <p:spPr bwMode="auto">
          <a:xfrm rot="5400000">
            <a:off x="5299952" y="4880190"/>
            <a:ext cx="401411" cy="195943"/>
          </a:xfrm>
          <a:prstGeom prst="leftArrow">
            <a:avLst>
              <a:gd name="adj1" fmla="val 50000"/>
              <a:gd name="adj2" fmla="val 49963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it-IT" sz="1500" b="1" dirty="0"/>
          </a:p>
        </p:txBody>
      </p:sp>
      <p:sp>
        <p:nvSpPr>
          <p:cNvPr id="138" name="Freccia sinistra 67"/>
          <p:cNvSpPr>
            <a:spLocks noChangeArrowheads="1"/>
          </p:cNvSpPr>
          <p:nvPr/>
        </p:nvSpPr>
        <p:spPr bwMode="auto">
          <a:xfrm rot="5400000">
            <a:off x="5687756" y="4880190"/>
            <a:ext cx="401411" cy="195943"/>
          </a:xfrm>
          <a:prstGeom prst="leftArrow">
            <a:avLst>
              <a:gd name="adj1" fmla="val 50000"/>
              <a:gd name="adj2" fmla="val 49963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it-IT" sz="1500" b="1" dirty="0"/>
          </a:p>
        </p:txBody>
      </p:sp>
      <p:sp>
        <p:nvSpPr>
          <p:cNvPr id="139" name="Freccia bidirezionale verticale 68"/>
          <p:cNvSpPr>
            <a:spLocks noChangeArrowheads="1"/>
          </p:cNvSpPr>
          <p:nvPr/>
        </p:nvSpPr>
        <p:spPr bwMode="auto">
          <a:xfrm>
            <a:off x="1979129" y="4450884"/>
            <a:ext cx="195943" cy="391886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1500" b="1" dirty="0"/>
          </a:p>
        </p:txBody>
      </p:sp>
      <p:sp>
        <p:nvSpPr>
          <p:cNvPr id="140" name="Freccia sinistra 73"/>
          <p:cNvSpPr>
            <a:spLocks noChangeArrowheads="1"/>
          </p:cNvSpPr>
          <p:nvPr/>
        </p:nvSpPr>
        <p:spPr bwMode="auto">
          <a:xfrm rot="5400000">
            <a:off x="2534301" y="5234656"/>
            <a:ext cx="326571" cy="195943"/>
          </a:xfrm>
          <a:prstGeom prst="lef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it-IT" sz="1500" b="1" dirty="0"/>
          </a:p>
        </p:txBody>
      </p:sp>
      <p:sp>
        <p:nvSpPr>
          <p:cNvPr id="141" name="Freccia bidirezionale orizzontale 74"/>
          <p:cNvSpPr>
            <a:spLocks noChangeArrowheads="1"/>
          </p:cNvSpPr>
          <p:nvPr/>
        </p:nvSpPr>
        <p:spPr bwMode="auto">
          <a:xfrm rot="10401927">
            <a:off x="1501519" y="5559867"/>
            <a:ext cx="747032" cy="204107"/>
          </a:xfrm>
          <a:prstGeom prst="leftRightArrow">
            <a:avLst>
              <a:gd name="adj1" fmla="val 50000"/>
              <a:gd name="adj2" fmla="val 50105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it-IT" sz="1500" b="1" dirty="0"/>
          </a:p>
        </p:txBody>
      </p:sp>
      <p:sp>
        <p:nvSpPr>
          <p:cNvPr id="142" name="Rettangolo 75"/>
          <p:cNvSpPr>
            <a:spLocks noChangeArrowheads="1"/>
          </p:cNvSpPr>
          <p:nvPr/>
        </p:nvSpPr>
        <p:spPr bwMode="auto">
          <a:xfrm>
            <a:off x="4643408" y="5691856"/>
            <a:ext cx="718457" cy="32657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500" b="1" dirty="0">
                <a:solidFill>
                  <a:srgbClr val="0B0A25"/>
                </a:solidFill>
              </a:rPr>
              <a:t>OBU</a:t>
            </a:r>
          </a:p>
        </p:txBody>
      </p:sp>
      <p:sp>
        <p:nvSpPr>
          <p:cNvPr id="143" name="Rettangolo 81"/>
          <p:cNvSpPr>
            <a:spLocks noChangeArrowheads="1"/>
          </p:cNvSpPr>
          <p:nvPr/>
        </p:nvSpPr>
        <p:spPr bwMode="auto">
          <a:xfrm>
            <a:off x="2730244" y="6149056"/>
            <a:ext cx="718457" cy="32657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500" b="1" dirty="0">
                <a:solidFill>
                  <a:srgbClr val="0B0A25"/>
                </a:solidFill>
              </a:rPr>
              <a:t>OBU</a:t>
            </a:r>
          </a:p>
        </p:txBody>
      </p:sp>
      <p:sp>
        <p:nvSpPr>
          <p:cNvPr id="144" name="Freccia bidirezionale orizzontale 82"/>
          <p:cNvSpPr>
            <a:spLocks noChangeArrowheads="1"/>
          </p:cNvSpPr>
          <p:nvPr/>
        </p:nvSpPr>
        <p:spPr bwMode="auto">
          <a:xfrm rot="12047972">
            <a:off x="1500158" y="6018427"/>
            <a:ext cx="1164771" cy="195943"/>
          </a:xfrm>
          <a:prstGeom prst="leftRightArrow">
            <a:avLst>
              <a:gd name="adj1" fmla="val 50000"/>
              <a:gd name="adj2" fmla="val 6657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it-IT" sz="1500" b="1" dirty="0"/>
          </a:p>
        </p:txBody>
      </p:sp>
      <p:sp>
        <p:nvSpPr>
          <p:cNvPr id="145" name="Freccia sinistra 84"/>
          <p:cNvSpPr>
            <a:spLocks noChangeArrowheads="1"/>
          </p:cNvSpPr>
          <p:nvPr/>
        </p:nvSpPr>
        <p:spPr bwMode="auto">
          <a:xfrm rot="5400000">
            <a:off x="4754987" y="5365284"/>
            <a:ext cx="326571" cy="195943"/>
          </a:xfrm>
          <a:prstGeom prst="lef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it-IT" sz="1500" b="1" dirty="0"/>
          </a:p>
        </p:txBody>
      </p:sp>
      <p:sp>
        <p:nvSpPr>
          <p:cNvPr id="146" name="Freccia bidirezionale orizzontale 85"/>
          <p:cNvSpPr>
            <a:spLocks noChangeArrowheads="1"/>
          </p:cNvSpPr>
          <p:nvPr/>
        </p:nvSpPr>
        <p:spPr bwMode="auto">
          <a:xfrm rot="12182512">
            <a:off x="5374112" y="5803434"/>
            <a:ext cx="608239" cy="186418"/>
          </a:xfrm>
          <a:prstGeom prst="leftRightArrow">
            <a:avLst>
              <a:gd name="adj1" fmla="val 50000"/>
              <a:gd name="adj2" fmla="val 5018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it-IT" sz="1500" b="1" dirty="0"/>
          </a:p>
        </p:txBody>
      </p:sp>
      <p:sp>
        <p:nvSpPr>
          <p:cNvPr id="147" name="CasellaDiTesto 89"/>
          <p:cNvSpPr txBox="1">
            <a:spLocks noChangeArrowheads="1"/>
          </p:cNvSpPr>
          <p:nvPr/>
        </p:nvSpPr>
        <p:spPr bwMode="auto">
          <a:xfrm>
            <a:off x="645629" y="1214422"/>
            <a:ext cx="152944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500" b="1" i="1" dirty="0"/>
              <a:t>Control Centre</a:t>
            </a:r>
          </a:p>
        </p:txBody>
      </p:sp>
      <p:sp>
        <p:nvSpPr>
          <p:cNvPr id="148" name="CasellaDiTesto 96"/>
          <p:cNvSpPr txBox="1">
            <a:spLocks noChangeArrowheads="1"/>
          </p:cNvSpPr>
          <p:nvPr/>
        </p:nvSpPr>
        <p:spPr bwMode="auto">
          <a:xfrm>
            <a:off x="2790115" y="5026654"/>
            <a:ext cx="150767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b="1" i="1" dirty="0"/>
              <a:t>V2I interaction</a:t>
            </a:r>
          </a:p>
        </p:txBody>
      </p:sp>
      <p:sp>
        <p:nvSpPr>
          <p:cNvPr id="149" name="CasellaDiTesto 52"/>
          <p:cNvSpPr txBox="1">
            <a:spLocks noChangeArrowheads="1"/>
          </p:cNvSpPr>
          <p:nvPr/>
        </p:nvSpPr>
        <p:spPr bwMode="auto">
          <a:xfrm>
            <a:off x="3775272" y="6149056"/>
            <a:ext cx="158387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b="1" i="1" dirty="0" smtClean="0"/>
              <a:t>V2V interaction</a:t>
            </a:r>
            <a:endParaRPr lang="en-US" sz="1500" b="1" i="1" dirty="0"/>
          </a:p>
        </p:txBody>
      </p:sp>
      <p:sp>
        <p:nvSpPr>
          <p:cNvPr id="150" name="CasellaDiTesto 52"/>
          <p:cNvSpPr txBox="1">
            <a:spLocks noChangeArrowheads="1"/>
          </p:cNvSpPr>
          <p:nvPr/>
        </p:nvSpPr>
        <p:spPr bwMode="auto">
          <a:xfrm>
            <a:off x="6061272" y="4855017"/>
            <a:ext cx="215537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b="1" i="1" dirty="0"/>
              <a:t>Data acquisition</a:t>
            </a:r>
          </a:p>
        </p:txBody>
      </p:sp>
      <p:sp>
        <p:nvSpPr>
          <p:cNvPr id="151" name="AutoShape 52"/>
          <p:cNvSpPr>
            <a:spLocks noChangeArrowheads="1"/>
          </p:cNvSpPr>
          <p:nvPr/>
        </p:nvSpPr>
        <p:spPr bwMode="auto">
          <a:xfrm>
            <a:off x="4101844" y="2491456"/>
            <a:ext cx="2677886" cy="22206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it-IT" sz="1500" b="1" dirty="0"/>
          </a:p>
        </p:txBody>
      </p:sp>
      <p:sp>
        <p:nvSpPr>
          <p:cNvPr id="152" name="Rettangolo arrotondato 151"/>
          <p:cNvSpPr/>
          <p:nvPr/>
        </p:nvSpPr>
        <p:spPr bwMode="auto">
          <a:xfrm>
            <a:off x="4428415" y="3797742"/>
            <a:ext cx="2286000" cy="7837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500" b="1" dirty="0">
                <a:solidFill>
                  <a:srgbClr val="0B0A25"/>
                </a:solidFill>
                <a:ea typeface="+mn-ea"/>
                <a:cs typeface="+mn-cs"/>
              </a:rPr>
              <a:t>Storage Manager</a:t>
            </a:r>
          </a:p>
        </p:txBody>
      </p:sp>
      <p:sp>
        <p:nvSpPr>
          <p:cNvPr id="153" name="Rettangolo arrotondato 4"/>
          <p:cNvSpPr>
            <a:spLocks noChangeArrowheads="1"/>
          </p:cNvSpPr>
          <p:nvPr/>
        </p:nvSpPr>
        <p:spPr bwMode="auto">
          <a:xfrm>
            <a:off x="4950930" y="4189627"/>
            <a:ext cx="1240971" cy="32657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500" b="1" dirty="0">
                <a:solidFill>
                  <a:srgbClr val="0B0A25"/>
                </a:solidFill>
              </a:rPr>
              <a:t>GIS tables</a:t>
            </a:r>
          </a:p>
        </p:txBody>
      </p:sp>
      <p:sp>
        <p:nvSpPr>
          <p:cNvPr id="154" name="Rettangolo arrotondato 153"/>
          <p:cNvSpPr/>
          <p:nvPr/>
        </p:nvSpPr>
        <p:spPr bwMode="auto">
          <a:xfrm>
            <a:off x="4428415" y="2883342"/>
            <a:ext cx="2286000" cy="65314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r>
              <a:rPr lang="en-US" sz="1500" b="1" dirty="0">
                <a:solidFill>
                  <a:srgbClr val="0B0A25"/>
                </a:solidFill>
                <a:ea typeface="+mn-ea"/>
                <a:cs typeface="+mn-cs"/>
              </a:rPr>
              <a:t>Query Processing</a:t>
            </a:r>
          </a:p>
          <a:p>
            <a:pPr algn="ctr">
              <a:defRPr/>
            </a:pPr>
            <a:r>
              <a:rPr lang="en-US" sz="1500" b="1" dirty="0">
                <a:solidFill>
                  <a:srgbClr val="0B0A25"/>
                </a:solidFill>
                <a:ea typeface="+mn-ea"/>
                <a:cs typeface="+mn-cs"/>
              </a:rPr>
              <a:t>Engine</a:t>
            </a:r>
          </a:p>
        </p:txBody>
      </p:sp>
      <p:sp>
        <p:nvSpPr>
          <p:cNvPr id="155" name="Freccia bidirezionale verticale 69"/>
          <p:cNvSpPr>
            <a:spLocks noChangeArrowheads="1"/>
          </p:cNvSpPr>
          <p:nvPr/>
        </p:nvSpPr>
        <p:spPr bwMode="auto">
          <a:xfrm>
            <a:off x="5408130" y="3536484"/>
            <a:ext cx="195943" cy="261257"/>
          </a:xfrm>
          <a:prstGeom prst="upDownArrow">
            <a:avLst>
              <a:gd name="adj1" fmla="val 50000"/>
              <a:gd name="adj2" fmla="val 33333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1500" b="1" dirty="0"/>
          </a:p>
        </p:txBody>
      </p:sp>
      <p:sp>
        <p:nvSpPr>
          <p:cNvPr id="156" name="CasellaDiTesto 52"/>
          <p:cNvSpPr txBox="1">
            <a:spLocks noChangeArrowheads="1"/>
          </p:cNvSpPr>
          <p:nvPr/>
        </p:nvSpPr>
        <p:spPr bwMode="auto">
          <a:xfrm>
            <a:off x="4167159" y="2528187"/>
            <a:ext cx="7239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b="1" i="1" dirty="0">
                <a:solidFill>
                  <a:srgbClr val="000000"/>
                </a:solidFill>
              </a:rPr>
              <a:t>DSMS</a:t>
            </a:r>
          </a:p>
        </p:txBody>
      </p:sp>
      <p:grpSp>
        <p:nvGrpSpPr>
          <p:cNvPr id="157" name="Group 66"/>
          <p:cNvGrpSpPr>
            <a:grpSpLocks/>
          </p:cNvGrpSpPr>
          <p:nvPr/>
        </p:nvGrpSpPr>
        <p:grpSpPr bwMode="auto">
          <a:xfrm>
            <a:off x="357158" y="1642370"/>
            <a:ext cx="3287486" cy="2090057"/>
            <a:chOff x="-64" y="384"/>
            <a:chExt cx="2416" cy="1536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66" name="Rettangolo arrotondato 43"/>
            <p:cNvSpPr>
              <a:spLocks noChangeArrowheads="1"/>
            </p:cNvSpPr>
            <p:nvPr/>
          </p:nvSpPr>
          <p:spPr bwMode="auto">
            <a:xfrm>
              <a:off x="48" y="384"/>
              <a:ext cx="2304" cy="153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1500" b="1" dirty="0">
                <a:solidFill>
                  <a:srgbClr val="0B0A25"/>
                </a:solidFill>
              </a:endParaRPr>
            </a:p>
          </p:txBody>
        </p:sp>
        <p:sp>
          <p:nvSpPr>
            <p:cNvPr id="167" name="Rettangolo arrotondato 16"/>
            <p:cNvSpPr>
              <a:spLocks noChangeArrowheads="1"/>
            </p:cNvSpPr>
            <p:nvPr/>
          </p:nvSpPr>
          <p:spPr bwMode="auto">
            <a:xfrm>
              <a:off x="104" y="696"/>
              <a:ext cx="2152" cy="29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500" b="1" dirty="0">
                  <a:solidFill>
                    <a:srgbClr val="0B0A25"/>
                  </a:solidFill>
                </a:rPr>
                <a:t>Service Manager</a:t>
              </a:r>
            </a:p>
          </p:txBody>
        </p:sp>
        <p:sp>
          <p:nvSpPr>
            <p:cNvPr id="168" name="Rettangolo arrotondato 19"/>
            <p:cNvSpPr>
              <a:spLocks noChangeArrowheads="1"/>
            </p:cNvSpPr>
            <p:nvPr/>
          </p:nvSpPr>
          <p:spPr bwMode="auto">
            <a:xfrm>
              <a:off x="152" y="1224"/>
              <a:ext cx="616" cy="6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rgbClr val="0B0A25"/>
                  </a:solidFill>
                </a:rPr>
                <a:t>Smart Navi-</a:t>
              </a:r>
            </a:p>
            <a:p>
              <a:pPr algn="ctr"/>
              <a:r>
                <a:rPr lang="en-US" sz="1400" b="1" dirty="0">
                  <a:solidFill>
                    <a:srgbClr val="0B0A25"/>
                  </a:solidFill>
                </a:rPr>
                <a:t>gation</a:t>
              </a:r>
            </a:p>
          </p:txBody>
        </p:sp>
        <p:sp>
          <p:nvSpPr>
            <p:cNvPr id="169" name="Rettangolo arrotondato 20"/>
            <p:cNvSpPr>
              <a:spLocks noChangeArrowheads="1"/>
            </p:cNvSpPr>
            <p:nvPr/>
          </p:nvSpPr>
          <p:spPr bwMode="auto">
            <a:xfrm>
              <a:off x="1584" y="1224"/>
              <a:ext cx="600" cy="6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rgbClr val="0B0A25"/>
                  </a:solidFill>
                </a:rPr>
                <a:t>Safety</a:t>
              </a:r>
            </a:p>
          </p:txBody>
        </p:sp>
        <p:sp>
          <p:nvSpPr>
            <p:cNvPr id="170" name="Rettangolo arrotondato 21"/>
            <p:cNvSpPr>
              <a:spLocks noChangeArrowheads="1"/>
            </p:cNvSpPr>
            <p:nvPr/>
          </p:nvSpPr>
          <p:spPr bwMode="auto">
            <a:xfrm>
              <a:off x="816" y="1224"/>
              <a:ext cx="720" cy="6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rgbClr val="0B0A25"/>
                  </a:solidFill>
                </a:rPr>
                <a:t>Urban Mobility</a:t>
              </a:r>
            </a:p>
          </p:txBody>
        </p:sp>
        <p:sp>
          <p:nvSpPr>
            <p:cNvPr id="171" name="CasellaDiTesto 52"/>
            <p:cNvSpPr txBox="1">
              <a:spLocks noChangeArrowheads="1"/>
            </p:cNvSpPr>
            <p:nvPr/>
          </p:nvSpPr>
          <p:spPr bwMode="auto">
            <a:xfrm>
              <a:off x="-64" y="405"/>
              <a:ext cx="160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i="1" dirty="0">
                  <a:solidFill>
                    <a:srgbClr val="000000"/>
                  </a:solidFill>
                </a:rPr>
                <a:t>Service Module</a:t>
              </a:r>
            </a:p>
          </p:txBody>
        </p:sp>
        <p:sp>
          <p:nvSpPr>
            <p:cNvPr id="172" name="Freccia bidirezionale verticale 44"/>
            <p:cNvSpPr>
              <a:spLocks noChangeArrowheads="1"/>
            </p:cNvSpPr>
            <p:nvPr/>
          </p:nvSpPr>
          <p:spPr bwMode="auto">
            <a:xfrm>
              <a:off x="384" y="1008"/>
              <a:ext cx="144" cy="208"/>
            </a:xfrm>
            <a:prstGeom prst="upDownArrow">
              <a:avLst>
                <a:gd name="adj1" fmla="val 50000"/>
                <a:gd name="adj2" fmla="val 29544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1500" b="1" dirty="0"/>
            </a:p>
          </p:txBody>
        </p:sp>
        <p:sp>
          <p:nvSpPr>
            <p:cNvPr id="173" name="Freccia bidirezionale verticale 44"/>
            <p:cNvSpPr>
              <a:spLocks noChangeArrowheads="1"/>
            </p:cNvSpPr>
            <p:nvPr/>
          </p:nvSpPr>
          <p:spPr bwMode="auto">
            <a:xfrm>
              <a:off x="1056" y="1008"/>
              <a:ext cx="144" cy="208"/>
            </a:xfrm>
            <a:prstGeom prst="upDownArrow">
              <a:avLst>
                <a:gd name="adj1" fmla="val 50000"/>
                <a:gd name="adj2" fmla="val 29544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1500" b="1" dirty="0"/>
            </a:p>
          </p:txBody>
        </p:sp>
        <p:sp>
          <p:nvSpPr>
            <p:cNvPr id="174" name="Freccia bidirezionale verticale 44"/>
            <p:cNvSpPr>
              <a:spLocks noChangeArrowheads="1"/>
            </p:cNvSpPr>
            <p:nvPr/>
          </p:nvSpPr>
          <p:spPr bwMode="auto">
            <a:xfrm>
              <a:off x="1776" y="1008"/>
              <a:ext cx="144" cy="208"/>
            </a:xfrm>
            <a:prstGeom prst="upDownArrow">
              <a:avLst>
                <a:gd name="adj1" fmla="val 50000"/>
                <a:gd name="adj2" fmla="val 29544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1500" b="1" dirty="0"/>
            </a:p>
          </p:txBody>
        </p:sp>
      </p:grpSp>
      <p:sp>
        <p:nvSpPr>
          <p:cNvPr id="158" name="Freccia bidirezionale verticale 68"/>
          <p:cNvSpPr>
            <a:spLocks noChangeArrowheads="1"/>
          </p:cNvSpPr>
          <p:nvPr/>
        </p:nvSpPr>
        <p:spPr bwMode="auto">
          <a:xfrm>
            <a:off x="2795558" y="4450884"/>
            <a:ext cx="195943" cy="391886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1500" b="1" dirty="0"/>
          </a:p>
        </p:txBody>
      </p:sp>
      <p:sp>
        <p:nvSpPr>
          <p:cNvPr id="159" name="Freccia bidirezionale orizzontale 35"/>
          <p:cNvSpPr>
            <a:spLocks noChangeArrowheads="1"/>
          </p:cNvSpPr>
          <p:nvPr/>
        </p:nvSpPr>
        <p:spPr bwMode="auto">
          <a:xfrm>
            <a:off x="6649101" y="1838313"/>
            <a:ext cx="391886" cy="261257"/>
          </a:xfrm>
          <a:prstGeom prst="left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it-IT" sz="1500" b="1" dirty="0"/>
          </a:p>
        </p:txBody>
      </p:sp>
      <p:sp>
        <p:nvSpPr>
          <p:cNvPr id="160" name="Freccia bidirezionale verticale 69"/>
          <p:cNvSpPr>
            <a:spLocks noChangeArrowheads="1"/>
          </p:cNvSpPr>
          <p:nvPr/>
        </p:nvSpPr>
        <p:spPr bwMode="auto">
          <a:xfrm>
            <a:off x="4624358" y="2230199"/>
            <a:ext cx="195943" cy="261257"/>
          </a:xfrm>
          <a:prstGeom prst="upDownArrow">
            <a:avLst>
              <a:gd name="adj1" fmla="val 50000"/>
              <a:gd name="adj2" fmla="val 33333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1500" b="1" dirty="0"/>
          </a:p>
        </p:txBody>
      </p:sp>
      <p:sp>
        <p:nvSpPr>
          <p:cNvPr id="161" name="Freccia bidirezionale verticale 69"/>
          <p:cNvSpPr>
            <a:spLocks noChangeArrowheads="1"/>
          </p:cNvSpPr>
          <p:nvPr/>
        </p:nvSpPr>
        <p:spPr bwMode="auto">
          <a:xfrm>
            <a:off x="5930644" y="2230199"/>
            <a:ext cx="195943" cy="261257"/>
          </a:xfrm>
          <a:prstGeom prst="upDownArrow">
            <a:avLst>
              <a:gd name="adj1" fmla="val 50000"/>
              <a:gd name="adj2" fmla="val 33333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1500" b="1" dirty="0"/>
          </a:p>
        </p:txBody>
      </p:sp>
      <p:sp>
        <p:nvSpPr>
          <p:cNvPr id="162" name="AutoShape 71"/>
          <p:cNvSpPr>
            <a:spLocks noChangeArrowheads="1"/>
          </p:cNvSpPr>
          <p:nvPr/>
        </p:nvSpPr>
        <p:spPr bwMode="auto">
          <a:xfrm>
            <a:off x="7051873" y="3863056"/>
            <a:ext cx="1763486" cy="783771"/>
          </a:xfrm>
          <a:prstGeom prst="cloudCallout">
            <a:avLst>
              <a:gd name="adj1" fmla="val -64273"/>
              <a:gd name="adj2" fmla="val 83856"/>
            </a:avLst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algn="ctr"/>
            <a:endParaRPr lang="it-IT" sz="1500" b="1" dirty="0"/>
          </a:p>
        </p:txBody>
      </p:sp>
      <p:sp>
        <p:nvSpPr>
          <p:cNvPr id="163" name="CasellaDiTesto 162"/>
          <p:cNvSpPr txBox="1"/>
          <p:nvPr/>
        </p:nvSpPr>
        <p:spPr>
          <a:xfrm>
            <a:off x="7106302" y="3993684"/>
            <a:ext cx="169817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" b="1" dirty="0">
                <a:ea typeface="+mn-ea"/>
                <a:cs typeface="+mn-cs"/>
              </a:rPr>
              <a:t>Communication-saving!</a:t>
            </a:r>
          </a:p>
        </p:txBody>
      </p:sp>
      <p:sp>
        <p:nvSpPr>
          <p:cNvPr id="164" name="Freccia bidirezionale orizzontale 82"/>
          <p:cNvSpPr>
            <a:spLocks noChangeArrowheads="1"/>
          </p:cNvSpPr>
          <p:nvPr/>
        </p:nvSpPr>
        <p:spPr bwMode="auto">
          <a:xfrm rot="8876578">
            <a:off x="3447341" y="6087824"/>
            <a:ext cx="523875" cy="191860"/>
          </a:xfrm>
          <a:prstGeom prst="leftRightArrow">
            <a:avLst>
              <a:gd name="adj1" fmla="val 50000"/>
              <a:gd name="adj2" fmla="val 30579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it-IT" sz="1500" b="1" dirty="0"/>
          </a:p>
        </p:txBody>
      </p:sp>
      <p:sp>
        <p:nvSpPr>
          <p:cNvPr id="165" name="Rettangolo 75"/>
          <p:cNvSpPr>
            <a:spLocks noChangeArrowheads="1"/>
          </p:cNvSpPr>
          <p:nvPr/>
        </p:nvSpPr>
        <p:spPr bwMode="auto">
          <a:xfrm>
            <a:off x="3579329" y="5626542"/>
            <a:ext cx="718457" cy="32657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500" b="1" dirty="0">
                <a:solidFill>
                  <a:srgbClr val="0B0A25"/>
                </a:solidFill>
              </a:rPr>
              <a:t>OBU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Introduzione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image_galler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71480"/>
            <a:ext cx="2049218" cy="571504"/>
          </a:xfrm>
          <a:prstGeom prst="rect">
            <a:avLst/>
          </a:prstGeom>
        </p:spPr>
      </p:pic>
      <p:sp>
        <p:nvSpPr>
          <p:cNvPr id="12" name="Ovale 11"/>
          <p:cNvSpPr/>
          <p:nvPr/>
        </p:nvSpPr>
        <p:spPr>
          <a:xfrm>
            <a:off x="2786050" y="4929198"/>
            <a:ext cx="1643074" cy="500066"/>
          </a:xfrm>
          <a:prstGeom prst="ellipse">
            <a:avLst/>
          </a:prstGeom>
          <a:noFill/>
          <a:ln w="34925" cap="rnd">
            <a:solidFill>
              <a:srgbClr val="FF0000"/>
            </a:solidFill>
            <a:prstDash val="sysDash"/>
          </a:ln>
          <a:scene3d>
            <a:camera prst="orthographicFront"/>
            <a:lightRig rig="threePt" dir="t"/>
          </a:scene3d>
          <a:sp3d extrusionH="76200">
            <a:bevelT w="12700"/>
            <a:bevelB w="635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Ovale 12"/>
          <p:cNvSpPr/>
          <p:nvPr/>
        </p:nvSpPr>
        <p:spPr>
          <a:xfrm>
            <a:off x="3786182" y="6072206"/>
            <a:ext cx="1785950" cy="500066"/>
          </a:xfrm>
          <a:prstGeom prst="ellipse">
            <a:avLst/>
          </a:prstGeom>
          <a:noFill/>
          <a:ln w="34925" cap="rnd">
            <a:solidFill>
              <a:srgbClr val="FF0000"/>
            </a:solidFill>
            <a:prstDash val="sysDash"/>
          </a:ln>
          <a:scene3d>
            <a:camera prst="orthographicFront"/>
            <a:lightRig rig="threePt" dir="t"/>
          </a:scene3d>
          <a:sp3d extrusionH="76200">
            <a:bevelT w="12700"/>
            <a:bevelB w="635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Ovale 13"/>
          <p:cNvSpPr/>
          <p:nvPr/>
        </p:nvSpPr>
        <p:spPr>
          <a:xfrm>
            <a:off x="6429388" y="4714884"/>
            <a:ext cx="1785950" cy="500066"/>
          </a:xfrm>
          <a:prstGeom prst="ellipse">
            <a:avLst/>
          </a:prstGeom>
          <a:noFill/>
          <a:ln w="34925" cap="rnd">
            <a:solidFill>
              <a:srgbClr val="FF0000"/>
            </a:solidFill>
            <a:prstDash val="sysDash"/>
          </a:ln>
          <a:scene3d>
            <a:camera prst="orthographicFront"/>
            <a:lightRig rig="threePt" dir="t"/>
          </a:scene3d>
          <a:sp3d extrusionH="76200">
            <a:bevelT w="12700"/>
            <a:bevelB w="635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Ovale 14"/>
          <p:cNvSpPr/>
          <p:nvPr/>
        </p:nvSpPr>
        <p:spPr>
          <a:xfrm>
            <a:off x="7072330" y="3857628"/>
            <a:ext cx="1714512" cy="714380"/>
          </a:xfrm>
          <a:prstGeom prst="ellipse">
            <a:avLst/>
          </a:prstGeom>
          <a:noFill/>
          <a:ln w="34925" cap="rnd">
            <a:solidFill>
              <a:srgbClr val="FF0000"/>
            </a:solidFill>
            <a:prstDash val="sysDash"/>
          </a:ln>
          <a:scene3d>
            <a:camera prst="orthographicFront"/>
            <a:lightRig rig="threePt" dir="t"/>
          </a:scene3d>
          <a:sp3d extrusionH="76200">
            <a:bevelT w="12700"/>
            <a:bevelB w="635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Ovale 15"/>
          <p:cNvSpPr/>
          <p:nvPr/>
        </p:nvSpPr>
        <p:spPr>
          <a:xfrm>
            <a:off x="428596" y="4357694"/>
            <a:ext cx="8572560" cy="2357454"/>
          </a:xfrm>
          <a:prstGeom prst="ellipse">
            <a:avLst/>
          </a:prstGeom>
          <a:noFill/>
          <a:ln w="34925" cap="rnd">
            <a:solidFill>
              <a:srgbClr val="FF0000"/>
            </a:solidFill>
            <a:prstDash val="sysDash"/>
          </a:ln>
          <a:scene3d>
            <a:camera prst="orthographicFront"/>
            <a:lightRig rig="threePt" dir="t"/>
          </a:scene3d>
          <a:sp3d extrusionH="76200">
            <a:bevelT w="12700"/>
            <a:bevelB w="635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Introduzione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85791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Ambito principale di ricerca:</a:t>
            </a:r>
            <a:endParaRPr lang="it-IT" sz="16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it-IT" dirty="0" smtClean="0">
                <a:solidFill>
                  <a:srgbClr val="2677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  Tecniche communication-saving</a:t>
            </a:r>
            <a:endParaRPr lang="it-IT" sz="12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Servono a </a:t>
            </a:r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ridurre l'occupazione di banda </a:t>
            </a:r>
            <a:r>
              <a:rPr lang="it-IT" sz="20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nella trasmissione dati digitale </a:t>
            </a:r>
            <a:endParaRPr lang="it-IT" sz="1400" dirty="0" smtClean="0"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Sfruttano le </a:t>
            </a:r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ridondanze</a:t>
            </a:r>
            <a:r>
              <a:rPr lang="it-IT" sz="20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nell'utilizzo dei dati</a:t>
            </a:r>
            <a:endParaRPr lang="it-IT" sz="1050" dirty="0" smtClean="0"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Introducono un’eventuale </a:t>
            </a:r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perdita d’informazione</a:t>
            </a:r>
            <a:endParaRPr lang="it-IT" sz="105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Sono categorizzabili come compressioni di tipo </a:t>
            </a:r>
            <a:r>
              <a:rPr lang="it-IT" sz="20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lossy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Sono molteplici e possono essere profondamente diverse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I risultati in uscita possono variare drasticamente in base al contesto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La loro qualità deve essere stabilita dall’</a:t>
            </a:r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analisi sperimentale</a:t>
            </a:r>
          </a:p>
          <a:p>
            <a:pPr>
              <a:buNone/>
            </a:pPr>
            <a:endParaRPr lang="it-IT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0" y="1428736"/>
            <a:ext cx="9144000" cy="1143008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Titolo 6"/>
          <p:cNvSpPr txBox="1">
            <a:spLocks/>
          </p:cNvSpPr>
          <p:nvPr/>
        </p:nvSpPr>
        <p:spPr>
          <a:xfrm>
            <a:off x="214282" y="214290"/>
            <a:ext cx="8929718" cy="6429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Argomenti della tesi:</a:t>
            </a: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 Stato dell’arte</a:t>
            </a:r>
          </a:p>
          <a:p>
            <a:pPr lvl="0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it-IT" sz="36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Analisi e progetto del simulatore</a:t>
            </a:r>
            <a:endParaRPr kumimoji="0" lang="it-IT" sz="3600" b="0" i="0" u="none" strike="noStrike" kern="1200" cap="none" spc="0" normalizeH="0" baseline="0" noProof="0" dirty="0" smtClean="0">
              <a:ln>
                <a:noFill/>
              </a:ln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it-IT" sz="36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j-ea"/>
                <a:cs typeface="+mj-cs"/>
              </a:rPr>
              <a:t> Creazione degli scenari</a:t>
            </a: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 Simulazioni</a:t>
            </a:r>
            <a:r>
              <a:rPr kumimoji="0" lang="it-IT" sz="3600" b="0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 di traffico</a:t>
            </a:r>
            <a:endParaRPr lang="it-IT" sz="3600" dirty="0" smtClean="0"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ea typeface="+mj-ea"/>
              <a:cs typeface="+mj-cs"/>
            </a:endParaRPr>
          </a:p>
          <a:p>
            <a:pPr lvl="0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 Analisi</a:t>
            </a:r>
            <a:r>
              <a:rPr kumimoji="0" lang="it-IT" sz="3600" b="0" i="0" u="none" strike="noStrike" kern="1200" cap="none" spc="0" normalizeH="0" noProof="0" dirty="0" smtClean="0">
                <a:ln>
                  <a:noFill/>
                </a:ln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j-ea"/>
                <a:cs typeface="+mj-cs"/>
              </a:rPr>
              <a:t> </a:t>
            </a:r>
            <a:r>
              <a:rPr lang="it-IT" sz="36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sperimentale</a:t>
            </a:r>
            <a:endParaRPr kumimoji="0" lang="it-IT" sz="3600" b="0" i="0" u="none" strike="noStrike" kern="1200" cap="none" spc="0" normalizeH="0" baseline="0" noProof="0" dirty="0" smtClean="0">
              <a:ln>
                <a:noFill/>
              </a:ln>
              <a:solidFill>
                <a:srgbClr val="335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428604"/>
          </a:xfrm>
        </p:spPr>
        <p:txBody>
          <a:bodyPr>
            <a:noAutofit/>
          </a:bodyPr>
          <a:lstStyle/>
          <a:p>
            <a:pPr algn="r"/>
            <a:r>
              <a:rPr lang="it-IT" sz="3200" spc="2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Stato dell’arte</a:t>
            </a:r>
            <a:endParaRPr lang="it-IT" sz="3200" spc="220" dirty="0">
              <a:solidFill>
                <a:schemeClr val="tx2">
                  <a:lumMod val="60000"/>
                  <a:lumOff val="4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428604"/>
            <a:ext cx="8572560" cy="621510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it-IT" sz="2800" dirty="0" smtClean="0">
                <a:solidFill>
                  <a:srgbClr val="335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Tecniche  communication-saving  proposte:</a:t>
            </a:r>
          </a:p>
          <a:p>
            <a:pPr lvl="1">
              <a:lnSpc>
                <a:spcPct val="120000"/>
              </a:lnSpc>
              <a:buClr>
                <a:srgbClr val="335B9D"/>
              </a:buClr>
              <a:buFont typeface="Wingdings" pitchFamily="2" charset="2"/>
              <a:buChar char="Ø"/>
            </a:pPr>
            <a:r>
              <a:rPr lang="it-IT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Simple time sampling</a:t>
            </a:r>
            <a:endParaRPr lang="it-IT" sz="35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lvl="2">
              <a:lnSpc>
                <a:spcPct val="110000"/>
              </a:lnSpc>
              <a:buClr>
                <a:srgbClr val="335B9D"/>
              </a:buClr>
              <a:buNone/>
            </a:pPr>
            <a:r>
              <a:rPr lang="it-IT" sz="1600" dirty="0" smtClean="0">
                <a:solidFill>
                  <a:srgbClr val="335B9D"/>
                </a:solidFill>
                <a:latin typeface="Franklin Gothic Demi" pitchFamily="34" charset="0"/>
              </a:rPr>
              <a:t>invio di dati ad intervalli temporali regolari, ad esempio ogni 2 secondi</a:t>
            </a:r>
          </a:p>
          <a:p>
            <a:pPr lvl="1">
              <a:lnSpc>
                <a:spcPct val="120000"/>
              </a:lnSpc>
              <a:buClr>
                <a:srgbClr val="335B9D"/>
              </a:buClr>
              <a:buFont typeface="Wingdings" pitchFamily="2" charset="2"/>
              <a:buChar char="Ø"/>
            </a:pPr>
            <a:r>
              <a:rPr lang="it-IT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Simple space sampling</a:t>
            </a:r>
          </a:p>
          <a:p>
            <a:pPr lvl="2">
              <a:lnSpc>
                <a:spcPct val="110000"/>
              </a:lnSpc>
              <a:buClr>
                <a:srgbClr val="335B9D"/>
              </a:buClr>
              <a:buNone/>
            </a:pPr>
            <a:r>
              <a:rPr lang="it-IT" sz="1600" dirty="0" smtClean="0">
                <a:solidFill>
                  <a:srgbClr val="335B9D"/>
                </a:solidFill>
                <a:latin typeface="Franklin Gothic Demi" pitchFamily="34" charset="0"/>
              </a:rPr>
              <a:t>invio di dati ad intervalli spaziali regolari, ad esempio ogni 100 metri percorsi</a:t>
            </a:r>
          </a:p>
          <a:p>
            <a:pPr lvl="1">
              <a:lnSpc>
                <a:spcPct val="120000"/>
              </a:lnSpc>
              <a:buClr>
                <a:srgbClr val="335B9D"/>
              </a:buClr>
              <a:buFont typeface="Wingdings" pitchFamily="2" charset="2"/>
              <a:buChar char="Ø"/>
            </a:pPr>
            <a:r>
              <a:rPr lang="it-IT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Map-based sampling</a:t>
            </a:r>
          </a:p>
          <a:p>
            <a:pPr lvl="2">
              <a:lnSpc>
                <a:spcPct val="110000"/>
              </a:lnSpc>
              <a:buClr>
                <a:srgbClr val="335B9D"/>
              </a:buClr>
              <a:buNone/>
            </a:pPr>
            <a:r>
              <a:rPr lang="it-IT" sz="1600" dirty="0" smtClean="0">
                <a:solidFill>
                  <a:srgbClr val="335B9D"/>
                </a:solidFill>
                <a:latin typeface="Franklin Gothic Demi" pitchFamily="34" charset="0"/>
              </a:rPr>
              <a:t>invio di dati al variare del tratto di strada percorsa, ad esempio quando da via Roma </a:t>
            </a:r>
          </a:p>
          <a:p>
            <a:pPr lvl="2">
              <a:lnSpc>
                <a:spcPct val="110000"/>
              </a:lnSpc>
              <a:buClr>
                <a:srgbClr val="335B9D"/>
              </a:buClr>
              <a:buNone/>
            </a:pPr>
            <a:r>
              <a:rPr lang="it-IT" sz="1600" dirty="0" smtClean="0">
                <a:solidFill>
                  <a:srgbClr val="335B9D"/>
                </a:solidFill>
                <a:latin typeface="Franklin Gothic Demi" pitchFamily="34" charset="0"/>
              </a:rPr>
              <a:t>si passa a viale Italia, oppure quando si passa dal tratto 145 al tratto 146 dell’A1</a:t>
            </a:r>
          </a:p>
          <a:p>
            <a:pPr lvl="1">
              <a:lnSpc>
                <a:spcPct val="120000"/>
              </a:lnSpc>
              <a:buClr>
                <a:srgbClr val="335B9D"/>
              </a:buClr>
              <a:buFont typeface="Wingdings" pitchFamily="2" charset="2"/>
              <a:buChar char="Ø"/>
            </a:pPr>
            <a:r>
              <a:rPr lang="it-IT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Deterministic information-need</a:t>
            </a:r>
          </a:p>
          <a:p>
            <a:pPr lvl="2">
              <a:lnSpc>
                <a:spcPct val="110000"/>
              </a:lnSpc>
              <a:buClr>
                <a:srgbClr val="335B9D"/>
              </a:buClr>
              <a:buNone/>
            </a:pPr>
            <a:r>
              <a:rPr lang="it-IT" sz="1600" dirty="0" smtClean="0">
                <a:solidFill>
                  <a:srgbClr val="335B9D"/>
                </a:solidFill>
                <a:latin typeface="Franklin Gothic Demi" pitchFamily="34" charset="0"/>
              </a:rPr>
              <a:t>invio di dati nel momento in cui la velocità effettiva del veicolo si discosta da quella</a:t>
            </a:r>
          </a:p>
          <a:p>
            <a:pPr lvl="2">
              <a:lnSpc>
                <a:spcPct val="110000"/>
              </a:lnSpc>
              <a:buClr>
                <a:srgbClr val="335B9D"/>
              </a:buClr>
              <a:buNone/>
            </a:pPr>
            <a:r>
              <a:rPr lang="it-IT" sz="1600" dirty="0" smtClean="0">
                <a:solidFill>
                  <a:srgbClr val="335B9D"/>
                </a:solidFill>
                <a:latin typeface="Franklin Gothic Demi" pitchFamily="34" charset="0"/>
              </a:rPr>
              <a:t>segnalata nella mappa, ad esempio quando sull’A1 (130Km/h) si viaggia a 70Km/h</a:t>
            </a:r>
            <a:endParaRPr lang="it-IT" sz="1600" dirty="0" smtClean="0">
              <a:solidFill>
                <a:schemeClr val="accent6">
                  <a:lumMod val="75000"/>
                </a:schemeClr>
              </a:solidFill>
              <a:latin typeface="Franklin Gothic Demi" pitchFamily="34" charset="0"/>
            </a:endParaRPr>
          </a:p>
          <a:p>
            <a:pPr lvl="1">
              <a:lnSpc>
                <a:spcPct val="120000"/>
              </a:lnSpc>
              <a:buClr>
                <a:srgbClr val="335B9D"/>
              </a:buClr>
              <a:buFont typeface="Wingdings" pitchFamily="2" charset="2"/>
              <a:buChar char="Ø"/>
            </a:pPr>
            <a:r>
              <a:rPr lang="it-IT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Linear regression</a:t>
            </a:r>
          </a:p>
          <a:p>
            <a:pPr lvl="2">
              <a:lnSpc>
                <a:spcPct val="110000"/>
              </a:lnSpc>
              <a:buClr>
                <a:srgbClr val="335B9D"/>
              </a:buClr>
              <a:buNone/>
            </a:pPr>
            <a:r>
              <a:rPr lang="it-IT" sz="1600" dirty="0" smtClean="0">
                <a:solidFill>
                  <a:srgbClr val="335B9D"/>
                </a:solidFill>
                <a:latin typeface="Franklin Gothic Demi" pitchFamily="34" charset="0"/>
              </a:rPr>
              <a:t>si ottimizza l’invio dei dati interpolandoli con la migliore retta possibile, stimata</a:t>
            </a:r>
          </a:p>
          <a:p>
            <a:pPr lvl="2">
              <a:lnSpc>
                <a:spcPct val="110000"/>
              </a:lnSpc>
              <a:buClr>
                <a:srgbClr val="335B9D"/>
              </a:buClr>
              <a:buNone/>
            </a:pPr>
            <a:r>
              <a:rPr lang="it-IT" sz="1600" dirty="0" smtClean="0">
                <a:solidFill>
                  <a:srgbClr val="335B9D"/>
                </a:solidFill>
                <a:latin typeface="Franklin Gothic Demi" pitchFamily="34" charset="0"/>
              </a:rPr>
              <a:t>con il metodo dei minimi quadrati;  ad esempio invia 10 dati memorizzati nella</a:t>
            </a:r>
          </a:p>
          <a:p>
            <a:pPr lvl="2">
              <a:lnSpc>
                <a:spcPct val="110000"/>
              </a:lnSpc>
              <a:buClr>
                <a:srgbClr val="335B9D"/>
              </a:buClr>
              <a:buNone/>
            </a:pPr>
            <a:r>
              <a:rPr lang="it-IT" sz="1600" i="1" dirty="0" smtClean="0">
                <a:solidFill>
                  <a:srgbClr val="335B9D"/>
                </a:solidFill>
                <a:latin typeface="Franklin Gothic Demi" pitchFamily="34" charset="0"/>
              </a:rPr>
              <a:t>history</a:t>
            </a:r>
            <a:r>
              <a:rPr lang="it-IT" sz="1600" dirty="0" smtClean="0">
                <a:solidFill>
                  <a:srgbClr val="335B9D"/>
                </a:solidFill>
                <a:latin typeface="Franklin Gothic Demi" pitchFamily="34" charset="0"/>
              </a:rPr>
              <a:t> inviando le coordinate di due punti e il loro tempo di acquisizione</a:t>
            </a:r>
            <a:endParaRPr lang="it-IT" sz="16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lvl="1">
              <a:lnSpc>
                <a:spcPct val="120000"/>
              </a:lnSpc>
              <a:buClr>
                <a:srgbClr val="335B9D"/>
              </a:buClr>
              <a:buFont typeface="Wingdings" pitchFamily="2" charset="2"/>
              <a:buChar char="Ø"/>
            </a:pPr>
            <a:r>
              <a:rPr lang="it-IT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Strategie di </a:t>
            </a:r>
            <a:r>
              <a:rPr lang="it-IT" sz="2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clustering</a:t>
            </a:r>
            <a:r>
              <a:rPr lang="it-IT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V2V</a:t>
            </a:r>
          </a:p>
          <a:p>
            <a:pPr lvl="2">
              <a:lnSpc>
                <a:spcPct val="120000"/>
              </a:lnSpc>
              <a:buClr>
                <a:srgbClr val="335B9D"/>
              </a:buClr>
              <a:buNone/>
            </a:pPr>
            <a:r>
              <a:rPr lang="it-IT" sz="1600" dirty="0" smtClean="0">
                <a:solidFill>
                  <a:srgbClr val="335B9D"/>
                </a:solidFill>
                <a:latin typeface="Franklin Gothic Demi" pitchFamily="34" charset="0"/>
              </a:rPr>
              <a:t>invio unificato dei dati di più veicoli previa aggregazione e comunicazione WiFi V2V</a:t>
            </a:r>
          </a:p>
          <a:p>
            <a:pPr lvl="1">
              <a:lnSpc>
                <a:spcPct val="120000"/>
              </a:lnSpc>
              <a:buClr>
                <a:srgbClr val="335B9D"/>
              </a:buClr>
              <a:buNone/>
            </a:pPr>
            <a:endParaRPr lang="it-IT" sz="2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14282" y="357166"/>
            <a:ext cx="8786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4485</TotalTime>
  <Words>2582</Words>
  <Application>Microsoft Office PowerPoint</Application>
  <PresentationFormat>Presentazione su schermo (4:3)</PresentationFormat>
  <Paragraphs>556</Paragraphs>
  <Slides>47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48" baseType="lpstr">
      <vt:lpstr>Tema di Office</vt:lpstr>
      <vt:lpstr>Diapositiva 1</vt:lpstr>
      <vt:lpstr>Introduzione</vt:lpstr>
      <vt:lpstr>Introduzione</vt:lpstr>
      <vt:lpstr>Introduzione</vt:lpstr>
      <vt:lpstr>Introduzione</vt:lpstr>
      <vt:lpstr>Introduzione</vt:lpstr>
      <vt:lpstr>Introduzione</vt:lpstr>
      <vt:lpstr>Diapositiva 8</vt:lpstr>
      <vt:lpstr>Stato dell’arte</vt:lpstr>
      <vt:lpstr>Stato dell’arte</vt:lpstr>
      <vt:lpstr>Diapositiva 11</vt:lpstr>
      <vt:lpstr>Analisi e progetto del simulatore</vt:lpstr>
      <vt:lpstr>Analisi e progetto del simulatore</vt:lpstr>
      <vt:lpstr>Analisi e progetto del simulatore</vt:lpstr>
      <vt:lpstr>Analisi e progetto del simulatore</vt:lpstr>
      <vt:lpstr>Analisi e progetto del simulatore</vt:lpstr>
      <vt:lpstr>Analisi e progetto del simulatore</vt:lpstr>
      <vt:lpstr>Analisi e progetto del simulatore</vt:lpstr>
      <vt:lpstr>Diapositiva 19</vt:lpstr>
      <vt:lpstr>Creazione degli scenari</vt:lpstr>
      <vt:lpstr>Creazione degli scenari</vt:lpstr>
      <vt:lpstr>Creazione degli scenari</vt:lpstr>
      <vt:lpstr>Creazione degli scenari</vt:lpstr>
      <vt:lpstr>Diapositiva 24</vt:lpstr>
      <vt:lpstr>Simulazioni di traffico</vt:lpstr>
      <vt:lpstr>Simulazioni di traffico</vt:lpstr>
      <vt:lpstr>Diapositiva 27</vt:lpstr>
      <vt:lpstr>Analisi sperimentale</vt:lpstr>
      <vt:lpstr>Analisi sperimentale – V2I</vt:lpstr>
      <vt:lpstr>Analisi sperimentale – V2I</vt:lpstr>
      <vt:lpstr>Analisi sperimentale – V2I</vt:lpstr>
      <vt:lpstr>Analisi sperimentale – V2I</vt:lpstr>
      <vt:lpstr>Analisi sperimentale – V2I</vt:lpstr>
      <vt:lpstr>Analisi sperimentale – V2I</vt:lpstr>
      <vt:lpstr>Analisi sperimentale – V2I</vt:lpstr>
      <vt:lpstr>Analisi sperimentale – V2I</vt:lpstr>
      <vt:lpstr>Analisi sperimentale – V2I</vt:lpstr>
      <vt:lpstr>Analisi sperimentale – V2I</vt:lpstr>
      <vt:lpstr>Analisi sperimentale – V2V</vt:lpstr>
      <vt:lpstr>Analisi sperimentale – V2V</vt:lpstr>
      <vt:lpstr>Analisi sperimentale – V2V</vt:lpstr>
      <vt:lpstr>Diapositiva 42</vt:lpstr>
      <vt:lpstr>Diapositiva 43</vt:lpstr>
      <vt:lpstr>Diapositiva 44</vt:lpstr>
      <vt:lpstr>Diapositiva 45</vt:lpstr>
      <vt:lpstr>Diapositiva 46</vt:lpstr>
      <vt:lpstr>Diapositiva 47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MrC</dc:creator>
  <cp:lastModifiedBy>MrC</cp:lastModifiedBy>
  <cp:revision>246</cp:revision>
  <dcterms:created xsi:type="dcterms:W3CDTF">2010-09-08T12:39:10Z</dcterms:created>
  <dcterms:modified xsi:type="dcterms:W3CDTF">2010-09-21T16:23:31Z</dcterms:modified>
</cp:coreProperties>
</file>